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Vorperiode</c:v>
                </c:pt>
              </c:strCache>
            </c:strRef>
          </c:tx>
          <c:spPr>
            <a:solidFill>
              <a:srgbClr val="505866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de-CH" sz="900" b="1"/>
                      <a:t>5,24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1"/>
              <c:tx>
                <c:rich>
                  <a:bodyPr/>
                  <a:lstStyle/>
                  <a:p>
                    <a:r>
                      <a:rPr lang="de-CH" sz="900" b="1"/>
                      <a:t>2,89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2"/>
              <c:tx>
                <c:rich>
                  <a:bodyPr/>
                  <a:lstStyle/>
                  <a:p>
                    <a:r>
                      <a:rPr lang="de-CH" sz="900" b="1"/>
                      <a:t>15,74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showVal val="0"/>
          </c:dLbls>
          <c:cat>
            <c:multiLvlStrRef>
              <c:f>Sheet1!$A$2:$A$4</c:f>
              <c:multiLvlStrCache>
                <c:ptCount val="3"/>
                <c:lvl>
                  <c:pt idx="0">
                    <c:v>Nutzung</c:v>
                  </c:pt>
                  <c:pt idx="1">
                    <c:v>Personen</c:v>
                  </c:pt>
                  <c:pt idx="2">
                    <c:v>Aufrufe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5.24</c:v>
                </c:pt>
                <c:pt idx="1">
                  <c:v>2.89</c:v>
                </c:pt>
                <c:pt idx="2">
                  <c:v>15.74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Aktuell</c:v>
                </c:pt>
              </c:strCache>
            </c:strRef>
          </c:tx>
          <c:spPr>
            <a:solidFill>
              <a:srgbClr val="263B70"/>
            </a:solidFill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de-CH" sz="900" b="1"/>
                      <a:t>5,01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1"/>
              <c:tx>
                <c:rich>
                  <a:bodyPr/>
                  <a:lstStyle/>
                  <a:p>
                    <a:r>
                      <a:rPr lang="de-CH" sz="900" b="1"/>
                      <a:t>2,76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dLbl>
              <c:idx val="2"/>
              <c:tx>
                <c:rich>
                  <a:bodyPr/>
                  <a:lstStyle/>
                  <a:p>
                    <a:r>
                      <a:rPr lang="de-CH" sz="900" b="1"/>
                      <a:t>14,68</a:t>
                    </a:r>
                  </a:p>
                </c:rich>
              </c:tx>
              <c:showLegendKey val="0"/>
              <c:showVal val="0"/>
              <c:showCatName val="0"/>
              <c:showSerName val="0"/>
            </c:dLbl>
            <c:showVal val="0"/>
          </c:dLbls>
          <c:cat>
            <c:multiLvlStrRef>
              <c:f>Sheet1!$A$2:$A$4</c:f>
              <c:multiLvlStrCache>
                <c:ptCount val="3"/>
                <c:lvl>
                  <c:pt idx="0">
                    <c:v>Nutzung</c:v>
                  </c:pt>
                  <c:pt idx="1">
                    <c:v>Personen</c:v>
                  </c:pt>
                  <c:pt idx="2">
                    <c:v>Aufrufe</c:v>
                  </c:pt>
                </c:lvl>
              </c:multiLvlStrCache>
            </c:multiLvl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5.01</c:v>
                </c:pt>
                <c:pt idx="1">
                  <c:v>2.76</c:v>
                </c:pt>
                <c:pt idx="2">
                  <c:v>14.68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CED2DA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Inter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cover-foto.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karten-steckbrief.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kpi-board.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split-tabelle.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shape-balkendiagramm.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vollbild-grafik.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management-summary.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foto-schluss.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Projektübersicht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Management-Briefing · Musterinhalt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Karten-Steckbrief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3657600" cy="219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Projektquelle</a:t>
            </a:r>
            <a:endParaRPr lang="de-CH" sz="1300" dirty="0"/>
          </a:p>
        </p:txBody>
      </p:sp>
      <p:sp>
        <p:nvSpPr>
          <p:cNvPr id="10" name="Text 8"/>
          <p:cNvSpPr/>
          <p:nvPr/>
        </p:nvSpPr>
        <p:spPr>
          <a:xfrm>
            <a:off x="5724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5724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12" name="Text 10"/>
          <p:cNvSpPr/>
          <p:nvPr/>
        </p:nvSpPr>
        <p:spPr>
          <a:xfrm>
            <a:off x="5724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13" name="Text 11"/>
          <p:cNvSpPr/>
          <p:nvPr/>
        </p:nvSpPr>
        <p:spPr>
          <a:xfrm>
            <a:off x="5724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14" name="Text 12"/>
          <p:cNvSpPr/>
          <p:nvPr/>
        </p:nvSpPr>
        <p:spPr>
          <a:xfrm>
            <a:off x="5724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15" name="Text 13"/>
          <p:cNvSpPr/>
          <p:nvPr/>
        </p:nvSpPr>
        <p:spPr>
          <a:xfrm>
            <a:off x="5724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16" name="Shape 14"/>
          <p:cNvSpPr/>
          <p:nvPr/>
        </p:nvSpPr>
        <p:spPr>
          <a:xfrm>
            <a:off x="4266000" y="1537200"/>
            <a:ext cx="3657600" cy="219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036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Unabhängige Gegenprobe</a:t>
            </a:r>
            <a:endParaRPr lang="de-CH" sz="1300" dirty="0"/>
          </a:p>
        </p:txBody>
      </p:sp>
      <p:sp>
        <p:nvSpPr>
          <p:cNvPr id="18" name="Text 16"/>
          <p:cNvSpPr/>
          <p:nvPr/>
        </p:nvSpPr>
        <p:spPr>
          <a:xfrm>
            <a:off x="45036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19" name="Text 17"/>
          <p:cNvSpPr/>
          <p:nvPr/>
        </p:nvSpPr>
        <p:spPr>
          <a:xfrm>
            <a:off x="45036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20" name="Text 18"/>
          <p:cNvSpPr/>
          <p:nvPr/>
        </p:nvSpPr>
        <p:spPr>
          <a:xfrm>
            <a:off x="45036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21" name="Text 19"/>
          <p:cNvSpPr/>
          <p:nvPr/>
        </p:nvSpPr>
        <p:spPr>
          <a:xfrm>
            <a:off x="45036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22" name="Text 20"/>
          <p:cNvSpPr/>
          <p:nvPr/>
        </p:nvSpPr>
        <p:spPr>
          <a:xfrm>
            <a:off x="45036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23" name="Text 21"/>
          <p:cNvSpPr/>
          <p:nvPr/>
        </p:nvSpPr>
        <p:spPr>
          <a:xfrm>
            <a:off x="45036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24" name="Shape 22"/>
          <p:cNvSpPr/>
          <p:nvPr/>
        </p:nvSpPr>
        <p:spPr>
          <a:xfrm>
            <a:off x="8197200" y="1537200"/>
            <a:ext cx="3657600" cy="219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4348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Betriebsquelle</a:t>
            </a:r>
            <a:endParaRPr lang="de-CH" sz="1300" dirty="0"/>
          </a:p>
        </p:txBody>
      </p:sp>
      <p:sp>
        <p:nvSpPr>
          <p:cNvPr id="26" name="Text 24"/>
          <p:cNvSpPr/>
          <p:nvPr/>
        </p:nvSpPr>
        <p:spPr>
          <a:xfrm>
            <a:off x="84348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27" name="Text 25"/>
          <p:cNvSpPr/>
          <p:nvPr/>
        </p:nvSpPr>
        <p:spPr>
          <a:xfrm>
            <a:off x="84348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28" name="Text 26"/>
          <p:cNvSpPr/>
          <p:nvPr/>
        </p:nvSpPr>
        <p:spPr>
          <a:xfrm>
            <a:off x="84348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29" name="Text 27"/>
          <p:cNvSpPr/>
          <p:nvPr/>
        </p:nvSpPr>
        <p:spPr>
          <a:xfrm>
            <a:off x="84348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30" name="Text 28"/>
          <p:cNvSpPr/>
          <p:nvPr/>
        </p:nvSpPr>
        <p:spPr>
          <a:xfrm>
            <a:off x="84348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31" name="Text 29"/>
          <p:cNvSpPr/>
          <p:nvPr/>
        </p:nvSpPr>
        <p:spPr>
          <a:xfrm>
            <a:off x="84348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32" name="Shape 30"/>
          <p:cNvSpPr/>
          <p:nvPr/>
        </p:nvSpPr>
        <p:spPr>
          <a:xfrm>
            <a:off x="334800" y="4032000"/>
            <a:ext cx="11520000" cy="684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72400" y="4140000"/>
            <a:ext cx="110448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Steht fest</a:t>
            </a:r>
            <a:endParaRPr lang="de-CH" sz="1100" dirty="0"/>
          </a:p>
        </p:txBody>
      </p:sp>
      <p:sp>
        <p:nvSpPr>
          <p:cNvPr id="34" name="Text 32"/>
          <p:cNvSpPr/>
          <p:nvPr/>
        </p:nvSpPr>
        <p:spPr>
          <a:xfrm>
            <a:off x="572400" y="4370400"/>
            <a:ext cx="110448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belegter Befund bildet die gemeinsame Ausgangslage.</a:t>
            </a:r>
            <a:endParaRPr lang="de-CH" sz="1050" dirty="0"/>
          </a:p>
        </p:txBody>
      </p:sp>
      <p:sp>
        <p:nvSpPr>
          <p:cNvPr id="35" name="Shape 33"/>
          <p:cNvSpPr/>
          <p:nvPr/>
        </p:nvSpPr>
        <p:spPr>
          <a:xfrm>
            <a:off x="334800" y="4860000"/>
            <a:ext cx="11520000" cy="68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72400" y="4968000"/>
            <a:ext cx="110448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Noch zu klären</a:t>
            </a:r>
            <a:endParaRPr lang="de-CH" sz="1100" dirty="0"/>
          </a:p>
        </p:txBody>
      </p:sp>
      <p:sp>
        <p:nvSpPr>
          <p:cNvPr id="37" name="Text 35"/>
          <p:cNvSpPr/>
          <p:nvPr/>
        </p:nvSpPr>
        <p:spPr>
          <a:xfrm>
            <a:off x="572400" y="5198400"/>
            <a:ext cx="110448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Fehlende Angaben werden mit Verantwortung nachgeführt.</a:t>
            </a:r>
            <a:endParaRPr lang="de-CH" sz="1050" dirty="0"/>
          </a:p>
        </p:txBody>
      </p:sp>
      <p:sp>
        <p:nvSpPr>
          <p:cNvPr id="38" name="Text 36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KPI-Board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68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5,01 Mio.</a:t>
            </a:r>
            <a:endParaRPr lang="de-CH" sz="2500" dirty="0"/>
          </a:p>
        </p:txBody>
      </p:sp>
      <p:sp>
        <p:nvSpPr>
          <p:cNvPr id="10" name="Text 8"/>
          <p:cNvSpPr/>
          <p:nvPr/>
        </p:nvSpPr>
        <p:spPr>
          <a:xfrm>
            <a:off x="4968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Nutzung</a:t>
            </a:r>
            <a:endParaRPr lang="de-CH" sz="1050" dirty="0"/>
          </a:p>
        </p:txBody>
      </p:sp>
      <p:sp>
        <p:nvSpPr>
          <p:cNvPr id="11" name="Text 9"/>
          <p:cNvSpPr/>
          <p:nvPr/>
        </p:nvSpPr>
        <p:spPr>
          <a:xfrm>
            <a:off x="4968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−4,4 % ggü. Vorperiode</a:t>
            </a:r>
            <a:endParaRPr lang="de-CH" sz="900" dirty="0"/>
          </a:p>
        </p:txBody>
      </p:sp>
      <p:sp>
        <p:nvSpPr>
          <p:cNvPr id="12" name="Shape 10"/>
          <p:cNvSpPr/>
          <p:nvPr/>
        </p:nvSpPr>
        <p:spPr>
          <a:xfrm>
            <a:off x="26784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404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2,76 Mio.</a:t>
            </a:r>
            <a:endParaRPr lang="de-CH" sz="2500" dirty="0"/>
          </a:p>
        </p:txBody>
      </p:sp>
      <p:sp>
        <p:nvSpPr>
          <p:cNvPr id="14" name="Text 12"/>
          <p:cNvSpPr/>
          <p:nvPr/>
        </p:nvSpPr>
        <p:spPr>
          <a:xfrm>
            <a:off x="28404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Personen</a:t>
            </a:r>
            <a:endParaRPr lang="de-CH" sz="1050" dirty="0"/>
          </a:p>
        </p:txBody>
      </p:sp>
      <p:sp>
        <p:nvSpPr>
          <p:cNvPr id="15" name="Text 13"/>
          <p:cNvSpPr/>
          <p:nvPr/>
        </p:nvSpPr>
        <p:spPr>
          <a:xfrm>
            <a:off x="28404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−4,5 % ggü. Vorperiode</a:t>
            </a:r>
            <a:endParaRPr lang="de-CH" sz="900" dirty="0"/>
          </a:p>
        </p:txBody>
      </p:sp>
      <p:sp>
        <p:nvSpPr>
          <p:cNvPr id="16" name="Shape 14"/>
          <p:cNvSpPr/>
          <p:nvPr/>
        </p:nvSpPr>
        <p:spPr>
          <a:xfrm>
            <a:off x="50256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1876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14,68 Mio.</a:t>
            </a:r>
            <a:endParaRPr lang="de-CH" sz="2500" dirty="0"/>
          </a:p>
        </p:txBody>
      </p:sp>
      <p:sp>
        <p:nvSpPr>
          <p:cNvPr id="18" name="Text 16"/>
          <p:cNvSpPr/>
          <p:nvPr/>
        </p:nvSpPr>
        <p:spPr>
          <a:xfrm>
            <a:off x="51876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Aufrufe</a:t>
            </a:r>
            <a:endParaRPr lang="de-CH" sz="1050" dirty="0"/>
          </a:p>
        </p:txBody>
      </p:sp>
      <p:sp>
        <p:nvSpPr>
          <p:cNvPr id="19" name="Text 17"/>
          <p:cNvSpPr/>
          <p:nvPr/>
        </p:nvSpPr>
        <p:spPr>
          <a:xfrm>
            <a:off x="51876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−6,7 % ggü. Vorperiode</a:t>
            </a:r>
            <a:endParaRPr lang="de-CH" sz="900" dirty="0"/>
          </a:p>
        </p:txBody>
      </p:sp>
      <p:sp>
        <p:nvSpPr>
          <p:cNvPr id="20" name="Shape 18"/>
          <p:cNvSpPr/>
          <p:nvPr/>
        </p:nvSpPr>
        <p:spPr>
          <a:xfrm>
            <a:off x="73692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5312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2,93</a:t>
            </a:r>
            <a:endParaRPr lang="de-CH" sz="2500" dirty="0"/>
          </a:p>
        </p:txBody>
      </p:sp>
      <p:sp>
        <p:nvSpPr>
          <p:cNvPr id="22" name="Text 20"/>
          <p:cNvSpPr/>
          <p:nvPr/>
        </p:nvSpPr>
        <p:spPr>
          <a:xfrm>
            <a:off x="75312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Tiefe</a:t>
            </a:r>
            <a:endParaRPr lang="de-CH" sz="1050" dirty="0"/>
          </a:p>
        </p:txBody>
      </p:sp>
      <p:sp>
        <p:nvSpPr>
          <p:cNvPr id="23" name="Text 21"/>
          <p:cNvSpPr/>
          <p:nvPr/>
        </p:nvSpPr>
        <p:spPr>
          <a:xfrm>
            <a:off x="75312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−2,4 % ggü. Vorperiode</a:t>
            </a:r>
            <a:endParaRPr lang="de-CH" sz="900" dirty="0"/>
          </a:p>
        </p:txBody>
      </p:sp>
      <p:sp>
        <p:nvSpPr>
          <p:cNvPr id="24" name="Shape 22"/>
          <p:cNvSpPr/>
          <p:nvPr/>
        </p:nvSpPr>
        <p:spPr>
          <a:xfrm>
            <a:off x="9712800" y="1537200"/>
            <a:ext cx="2143440" cy="124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874800" y="1627200"/>
            <a:ext cx="1819440" cy="4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50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50,7 %</a:t>
            </a:r>
            <a:endParaRPr lang="de-CH" sz="2500" dirty="0"/>
          </a:p>
        </p:txBody>
      </p:sp>
      <p:sp>
        <p:nvSpPr>
          <p:cNvPr id="26" name="Text 24"/>
          <p:cNvSpPr/>
          <p:nvPr/>
        </p:nvSpPr>
        <p:spPr>
          <a:xfrm>
            <a:off x="9874800" y="21672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Absprung</a:t>
            </a:r>
            <a:endParaRPr lang="de-CH" sz="1050" dirty="0"/>
          </a:p>
        </p:txBody>
      </p:sp>
      <p:sp>
        <p:nvSpPr>
          <p:cNvPr id="27" name="Text 25"/>
          <p:cNvSpPr/>
          <p:nvPr/>
        </p:nvSpPr>
        <p:spPr>
          <a:xfrm>
            <a:off x="9874800" y="2430000"/>
            <a:ext cx="181944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+1,6 pp ggü. Vorperiode</a:t>
            </a:r>
            <a:endParaRPr lang="de-CH" sz="900" dirty="0"/>
          </a:p>
        </p:txBody>
      </p:sp>
      <p:sp>
        <p:nvSpPr>
          <p:cNvPr id="28" name="Text 26"/>
          <p:cNvSpPr/>
          <p:nvPr/>
        </p:nvSpPr>
        <p:spPr>
          <a:xfrm>
            <a:off x="334800" y="3042000"/>
            <a:ext cx="6768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Periodenvergleich in Millionen</a:t>
            </a:r>
            <a:endParaRPr lang="de-CH" sz="1250" dirty="0"/>
          </a:p>
        </p:txBody>
      </p:sp>
      <p:graphicFrame>
        <p:nvGraphicFramePr>
          <p:cNvPr id="29" name="Chart 0" descr=""/>
          <p:cNvGraphicFramePr/>
          <p:nvPr/>
        </p:nvGraphicFramePr>
        <p:xfrm>
          <a:off x="334800" y="3420000"/>
          <a:ext cx="6766560" cy="2448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30" name="Shape 27"/>
          <p:cNvSpPr/>
          <p:nvPr/>
        </p:nvSpPr>
        <p:spPr>
          <a:xfrm>
            <a:off x="7362000" y="3042000"/>
            <a:ext cx="4498920" cy="286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599600" y="3225600"/>
            <a:ext cx="402372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Einordnung</a:t>
            </a:r>
            <a:endParaRPr lang="de-CH" sz="1300" dirty="0"/>
          </a:p>
        </p:txBody>
      </p:sp>
      <p:sp>
        <p:nvSpPr>
          <p:cNvPr id="32" name="Text 29"/>
          <p:cNvSpPr/>
          <p:nvPr/>
        </p:nvSpPr>
        <p:spPr>
          <a:xfrm>
            <a:off x="7599600" y="3654000"/>
            <a:ext cx="4023720" cy="21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Kacheln stehen über dem Detailchart. Jede Kennzahl trägt einen Vergleichsanker. Die Deutung bleibt räumlich von der Evidenz getrennt.</a:t>
            </a:r>
            <a:endParaRPr lang="de-CH" sz="1050" dirty="0"/>
          </a:p>
        </p:txBody>
      </p:sp>
      <p:sp>
        <p:nvSpPr>
          <p:cNvPr id="33" name="Text 30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Split: Evidenz + Sidebar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676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Bereiche nach Nutzung</a:t>
            </a:r>
            <a:endParaRPr lang="de-CH" sz="1250" dirty="0"/>
          </a:p>
        </p:txBody>
      </p:sp>
      <p:sp>
        <p:nvSpPr>
          <p:cNvPr id="9" name="Text 7"/>
          <p:cNvSpPr/>
          <p:nvPr/>
        </p:nvSpPr>
        <p:spPr>
          <a:xfrm>
            <a:off x="334800" y="1879200"/>
            <a:ext cx="169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A</a:t>
            </a:r>
            <a:endParaRPr lang="de-CH" sz="1050" dirty="0"/>
          </a:p>
        </p:txBody>
      </p:sp>
      <p:sp>
        <p:nvSpPr>
          <p:cNvPr id="10" name="Shape 8"/>
          <p:cNvSpPr/>
          <p:nvPr/>
        </p:nvSpPr>
        <p:spPr>
          <a:xfrm>
            <a:off x="2098800" y="1915200"/>
            <a:ext cx="3924000" cy="1584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87600" y="1879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1'912'040</a:t>
            </a:r>
            <a:endParaRPr lang="de-CH" sz="1000" dirty="0"/>
          </a:p>
        </p:txBody>
      </p:sp>
      <p:sp>
        <p:nvSpPr>
          <p:cNvPr id="12" name="Text 10"/>
          <p:cNvSpPr/>
          <p:nvPr/>
        </p:nvSpPr>
        <p:spPr>
          <a:xfrm>
            <a:off x="334800" y="2293200"/>
            <a:ext cx="169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B</a:t>
            </a:r>
            <a:endParaRPr lang="de-CH" sz="1050" dirty="0"/>
          </a:p>
        </p:txBody>
      </p:sp>
      <p:sp>
        <p:nvSpPr>
          <p:cNvPr id="13" name="Shape 11"/>
          <p:cNvSpPr/>
          <p:nvPr/>
        </p:nvSpPr>
        <p:spPr>
          <a:xfrm>
            <a:off x="2098800" y="2329200"/>
            <a:ext cx="2471161" cy="158400"/>
          </a:xfrm>
          <a:prstGeom prst="rect">
            <a:avLst/>
          </a:prstGeom>
          <a:solidFill>
            <a:srgbClr val="172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634761" y="2293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1'204'118</a:t>
            </a:r>
            <a:endParaRPr lang="de-CH" sz="1000" dirty="0"/>
          </a:p>
        </p:txBody>
      </p:sp>
      <p:sp>
        <p:nvSpPr>
          <p:cNvPr id="15" name="Text 13"/>
          <p:cNvSpPr/>
          <p:nvPr/>
        </p:nvSpPr>
        <p:spPr>
          <a:xfrm>
            <a:off x="334800" y="2707200"/>
            <a:ext cx="169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C</a:t>
            </a:r>
            <a:endParaRPr lang="de-CH" sz="1050" dirty="0"/>
          </a:p>
        </p:txBody>
      </p:sp>
      <p:sp>
        <p:nvSpPr>
          <p:cNvPr id="16" name="Shape 14"/>
          <p:cNvSpPr/>
          <p:nvPr/>
        </p:nvSpPr>
        <p:spPr>
          <a:xfrm>
            <a:off x="2098800" y="2743200"/>
            <a:ext cx="1317088" cy="158400"/>
          </a:xfrm>
          <a:prstGeom prst="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80688" y="2707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641'775</a:t>
            </a:r>
            <a:endParaRPr lang="de-CH" sz="1000" dirty="0"/>
          </a:p>
        </p:txBody>
      </p:sp>
      <p:sp>
        <p:nvSpPr>
          <p:cNvPr id="18" name="Text 16"/>
          <p:cNvSpPr/>
          <p:nvPr/>
        </p:nvSpPr>
        <p:spPr>
          <a:xfrm>
            <a:off x="334800" y="3121200"/>
            <a:ext cx="169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Übrige</a:t>
            </a:r>
            <a:endParaRPr lang="de-CH" sz="1050" dirty="0"/>
          </a:p>
        </p:txBody>
      </p:sp>
      <p:sp>
        <p:nvSpPr>
          <p:cNvPr id="19" name="Shape 17"/>
          <p:cNvSpPr/>
          <p:nvPr/>
        </p:nvSpPr>
        <p:spPr>
          <a:xfrm>
            <a:off x="2098800" y="3157200"/>
            <a:ext cx="637113" cy="158400"/>
          </a:xfrm>
          <a:prstGeom prst="rect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800713" y="3121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310'445</a:t>
            </a:r>
            <a:endParaRPr lang="de-CH" sz="1000" dirty="0"/>
          </a:p>
        </p:txBody>
      </p:sp>
      <p:sp>
        <p:nvSpPr>
          <p:cNvPr id="21" name="Text 19"/>
          <p:cNvSpPr/>
          <p:nvPr/>
        </p:nvSpPr>
        <p:spPr>
          <a:xfrm>
            <a:off x="334800" y="3841200"/>
            <a:ext cx="2340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</a:t>
            </a:r>
            <a:endParaRPr lang="de-CH" sz="850" dirty="0"/>
          </a:p>
        </p:txBody>
      </p:sp>
      <p:sp>
        <p:nvSpPr>
          <p:cNvPr id="22" name="Text 20"/>
          <p:cNvSpPr/>
          <p:nvPr/>
        </p:nvSpPr>
        <p:spPr>
          <a:xfrm>
            <a:off x="3024000" y="3841200"/>
            <a:ext cx="165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AUFRUFE</a:t>
            </a:r>
            <a:endParaRPr lang="de-CH" sz="850" dirty="0"/>
          </a:p>
        </p:txBody>
      </p:sp>
      <p:sp>
        <p:nvSpPr>
          <p:cNvPr id="23" name="Text 21"/>
          <p:cNvSpPr/>
          <p:nvPr/>
        </p:nvSpPr>
        <p:spPr>
          <a:xfrm>
            <a:off x="4896000" y="3841200"/>
            <a:ext cx="1584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ANTEIL</a:t>
            </a:r>
            <a:endParaRPr lang="de-CH" sz="850" dirty="0"/>
          </a:p>
        </p:txBody>
      </p:sp>
      <p:sp>
        <p:nvSpPr>
          <p:cNvPr id="24" name="Shape 22"/>
          <p:cNvSpPr/>
          <p:nvPr/>
        </p:nvSpPr>
        <p:spPr>
          <a:xfrm>
            <a:off x="334800" y="4039200"/>
            <a:ext cx="648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34800" y="4129200"/>
            <a:ext cx="234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A</a:t>
            </a:r>
            <a:endParaRPr lang="de-CH" sz="1100" dirty="0"/>
          </a:p>
        </p:txBody>
      </p:sp>
      <p:sp>
        <p:nvSpPr>
          <p:cNvPr id="26" name="Text 24"/>
          <p:cNvSpPr/>
          <p:nvPr/>
        </p:nvSpPr>
        <p:spPr>
          <a:xfrm>
            <a:off x="3024000" y="4129200"/>
            <a:ext cx="165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1'912'040</a:t>
            </a:r>
            <a:endParaRPr lang="de-CH" sz="1100" dirty="0"/>
          </a:p>
        </p:txBody>
      </p:sp>
      <p:sp>
        <p:nvSpPr>
          <p:cNvPr id="27" name="Text 25"/>
          <p:cNvSpPr/>
          <p:nvPr/>
        </p:nvSpPr>
        <p:spPr>
          <a:xfrm>
            <a:off x="4896000" y="4129200"/>
            <a:ext cx="1584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47,0 %</a:t>
            </a:r>
            <a:endParaRPr lang="de-CH" sz="1100" dirty="0"/>
          </a:p>
        </p:txBody>
      </p:sp>
      <p:sp>
        <p:nvSpPr>
          <p:cNvPr id="28" name="Text 26"/>
          <p:cNvSpPr/>
          <p:nvPr/>
        </p:nvSpPr>
        <p:spPr>
          <a:xfrm>
            <a:off x="334800" y="4550400"/>
            <a:ext cx="234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B</a:t>
            </a:r>
            <a:endParaRPr lang="de-CH" sz="1100" dirty="0"/>
          </a:p>
        </p:txBody>
      </p:sp>
      <p:sp>
        <p:nvSpPr>
          <p:cNvPr id="29" name="Text 27"/>
          <p:cNvSpPr/>
          <p:nvPr/>
        </p:nvSpPr>
        <p:spPr>
          <a:xfrm>
            <a:off x="3024000" y="4550400"/>
            <a:ext cx="165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1'204'118</a:t>
            </a:r>
            <a:endParaRPr lang="de-CH" sz="1100" dirty="0"/>
          </a:p>
        </p:txBody>
      </p:sp>
      <p:sp>
        <p:nvSpPr>
          <p:cNvPr id="30" name="Text 28"/>
          <p:cNvSpPr/>
          <p:nvPr/>
        </p:nvSpPr>
        <p:spPr>
          <a:xfrm>
            <a:off x="4896000" y="4550400"/>
            <a:ext cx="1584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29,6 %</a:t>
            </a:r>
            <a:endParaRPr lang="de-CH" sz="1100" dirty="0"/>
          </a:p>
        </p:txBody>
      </p:sp>
      <p:sp>
        <p:nvSpPr>
          <p:cNvPr id="31" name="Text 29"/>
          <p:cNvSpPr/>
          <p:nvPr/>
        </p:nvSpPr>
        <p:spPr>
          <a:xfrm>
            <a:off x="334800" y="4971600"/>
            <a:ext cx="234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C</a:t>
            </a:r>
            <a:endParaRPr lang="de-CH" sz="1100" dirty="0"/>
          </a:p>
        </p:txBody>
      </p:sp>
      <p:sp>
        <p:nvSpPr>
          <p:cNvPr id="32" name="Text 30"/>
          <p:cNvSpPr/>
          <p:nvPr/>
        </p:nvSpPr>
        <p:spPr>
          <a:xfrm>
            <a:off x="3024000" y="4971600"/>
            <a:ext cx="165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641'775</a:t>
            </a:r>
            <a:endParaRPr lang="de-CH" sz="1100" dirty="0"/>
          </a:p>
        </p:txBody>
      </p:sp>
      <p:sp>
        <p:nvSpPr>
          <p:cNvPr id="33" name="Text 31"/>
          <p:cNvSpPr/>
          <p:nvPr/>
        </p:nvSpPr>
        <p:spPr>
          <a:xfrm>
            <a:off x="4896000" y="4971600"/>
            <a:ext cx="1584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15,8 %</a:t>
            </a:r>
            <a:endParaRPr lang="de-CH" sz="1100" dirty="0"/>
          </a:p>
        </p:txBody>
      </p:sp>
      <p:sp>
        <p:nvSpPr>
          <p:cNvPr id="34" name="Text 32"/>
          <p:cNvSpPr/>
          <p:nvPr/>
        </p:nvSpPr>
        <p:spPr>
          <a:xfrm>
            <a:off x="334800" y="5392800"/>
            <a:ext cx="234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Übrige</a:t>
            </a:r>
            <a:endParaRPr lang="de-CH" sz="1100" dirty="0"/>
          </a:p>
        </p:txBody>
      </p:sp>
      <p:sp>
        <p:nvSpPr>
          <p:cNvPr id="35" name="Text 33"/>
          <p:cNvSpPr/>
          <p:nvPr/>
        </p:nvSpPr>
        <p:spPr>
          <a:xfrm>
            <a:off x="3024000" y="5392800"/>
            <a:ext cx="165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310'445</a:t>
            </a:r>
            <a:endParaRPr lang="de-CH" sz="1100" dirty="0"/>
          </a:p>
        </p:txBody>
      </p:sp>
      <p:sp>
        <p:nvSpPr>
          <p:cNvPr id="36" name="Text 34"/>
          <p:cNvSpPr/>
          <p:nvPr/>
        </p:nvSpPr>
        <p:spPr>
          <a:xfrm>
            <a:off x="4896000" y="5392800"/>
            <a:ext cx="1584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7,6 %</a:t>
            </a:r>
            <a:endParaRPr lang="de-CH" sz="1100" dirty="0"/>
          </a:p>
        </p:txBody>
      </p:sp>
      <p:sp>
        <p:nvSpPr>
          <p:cNvPr id="37" name="Shape 35"/>
          <p:cNvSpPr/>
          <p:nvPr/>
        </p:nvSpPr>
        <p:spPr>
          <a:xfrm>
            <a:off x="7362000" y="1537200"/>
            <a:ext cx="4498920" cy="2160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599600" y="1720800"/>
            <a:ext cx="402372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Bereich mit dem grössten Anteil</a:t>
            </a:r>
            <a:endParaRPr lang="de-CH" sz="1300" dirty="0"/>
          </a:p>
        </p:txBody>
      </p:sp>
      <p:sp>
        <p:nvSpPr>
          <p:cNvPr id="39" name="Text 37"/>
          <p:cNvSpPr/>
          <p:nvPr/>
        </p:nvSpPr>
        <p:spPr>
          <a:xfrm>
            <a:off x="7599600" y="2149200"/>
            <a:ext cx="402372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Aussage bezieht sich auf die Evidenz links. Keine zusätzlichen unbelegten Zahlen in der Einordnung.</a:t>
            </a:r>
            <a:endParaRPr lang="de-CH" sz="1050" dirty="0"/>
          </a:p>
        </p:txBody>
      </p:sp>
      <p:sp>
        <p:nvSpPr>
          <p:cNvPr id="40" name="Shape 38"/>
          <p:cNvSpPr/>
          <p:nvPr/>
        </p:nvSpPr>
        <p:spPr>
          <a:xfrm>
            <a:off x="7362000" y="3877200"/>
            <a:ext cx="4498920" cy="194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599600" y="4060800"/>
            <a:ext cx="402372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Noch zu klären</a:t>
            </a:r>
            <a:endParaRPr lang="de-CH" sz="1300" dirty="0"/>
          </a:p>
        </p:txBody>
      </p:sp>
      <p:sp>
        <p:nvSpPr>
          <p:cNvPr id="42" name="Text 40"/>
          <p:cNvSpPr/>
          <p:nvPr/>
        </p:nvSpPr>
        <p:spPr>
          <a:xfrm>
            <a:off x="7599600" y="4489200"/>
            <a:ext cx="402372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Messlücken, Sondereffekte und Vergleichsbrüche bleiben sichtbar.</a:t>
            </a:r>
            <a:endParaRPr lang="de-CH" sz="1050" dirty="0"/>
          </a:p>
        </p:txBody>
      </p:sp>
      <p:sp>
        <p:nvSpPr>
          <p:cNvPr id="43" name="Text 41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Shape-Balkendiagramm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861200"/>
            <a:ext cx="244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A</a:t>
            </a:r>
            <a:endParaRPr lang="de-CH" sz="1050" dirty="0"/>
          </a:p>
        </p:txBody>
      </p:sp>
      <p:sp>
        <p:nvSpPr>
          <p:cNvPr id="9" name="Shape 7"/>
          <p:cNvSpPr/>
          <p:nvPr/>
        </p:nvSpPr>
        <p:spPr>
          <a:xfrm>
            <a:off x="2854800" y="1897200"/>
            <a:ext cx="7920000" cy="1584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839600" y="1861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82</a:t>
            </a:r>
            <a:endParaRPr lang="de-CH" sz="1000" dirty="0"/>
          </a:p>
        </p:txBody>
      </p:sp>
      <p:sp>
        <p:nvSpPr>
          <p:cNvPr id="11" name="Text 9"/>
          <p:cNvSpPr/>
          <p:nvPr/>
        </p:nvSpPr>
        <p:spPr>
          <a:xfrm>
            <a:off x="334800" y="2275200"/>
            <a:ext cx="244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B</a:t>
            </a:r>
            <a:endParaRPr lang="de-CH" sz="1050" dirty="0"/>
          </a:p>
        </p:txBody>
      </p:sp>
      <p:sp>
        <p:nvSpPr>
          <p:cNvPr id="12" name="Shape 10"/>
          <p:cNvSpPr/>
          <p:nvPr/>
        </p:nvSpPr>
        <p:spPr>
          <a:xfrm>
            <a:off x="2854800" y="2311200"/>
            <a:ext cx="6181463" cy="158400"/>
          </a:xfrm>
          <a:prstGeom prst="rect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01063" y="2275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64</a:t>
            </a:r>
            <a:endParaRPr lang="de-CH" sz="1000" dirty="0"/>
          </a:p>
        </p:txBody>
      </p:sp>
      <p:sp>
        <p:nvSpPr>
          <p:cNvPr id="14" name="Text 12"/>
          <p:cNvSpPr/>
          <p:nvPr/>
        </p:nvSpPr>
        <p:spPr>
          <a:xfrm>
            <a:off x="334800" y="2689200"/>
            <a:ext cx="244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C</a:t>
            </a:r>
            <a:endParaRPr lang="de-CH" sz="1050" dirty="0"/>
          </a:p>
        </p:txBody>
      </p:sp>
      <p:sp>
        <p:nvSpPr>
          <p:cNvPr id="15" name="Shape 13"/>
          <p:cNvSpPr/>
          <p:nvPr/>
        </p:nvSpPr>
        <p:spPr>
          <a:xfrm>
            <a:off x="2854800" y="2725200"/>
            <a:ext cx="4925854" cy="158400"/>
          </a:xfrm>
          <a:prstGeom prst="rect">
            <a:avLst/>
          </a:prstGeom>
          <a:solidFill>
            <a:srgbClr val="172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45454" y="2689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51</a:t>
            </a:r>
            <a:endParaRPr lang="de-CH" sz="1000" dirty="0"/>
          </a:p>
        </p:txBody>
      </p:sp>
      <p:sp>
        <p:nvSpPr>
          <p:cNvPr id="17" name="Text 15"/>
          <p:cNvSpPr/>
          <p:nvPr/>
        </p:nvSpPr>
        <p:spPr>
          <a:xfrm>
            <a:off x="334800" y="3103200"/>
            <a:ext cx="244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D</a:t>
            </a:r>
            <a:endParaRPr lang="de-CH" sz="1050" dirty="0"/>
          </a:p>
        </p:txBody>
      </p:sp>
      <p:sp>
        <p:nvSpPr>
          <p:cNvPr id="18" name="Shape 16"/>
          <p:cNvSpPr/>
          <p:nvPr/>
        </p:nvSpPr>
        <p:spPr>
          <a:xfrm>
            <a:off x="2854800" y="3139200"/>
            <a:ext cx="3670244" cy="158400"/>
          </a:xfrm>
          <a:prstGeom prst="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9844" y="3103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</a:t>
            </a:r>
            <a:endParaRPr lang="de-CH" sz="1000" dirty="0"/>
          </a:p>
        </p:txBody>
      </p:sp>
      <p:sp>
        <p:nvSpPr>
          <p:cNvPr id="20" name="Text 18"/>
          <p:cNvSpPr/>
          <p:nvPr/>
        </p:nvSpPr>
        <p:spPr>
          <a:xfrm>
            <a:off x="334800" y="3517200"/>
            <a:ext cx="2448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05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Bereich E</a:t>
            </a:r>
            <a:endParaRPr lang="de-CH" sz="1050" dirty="0"/>
          </a:p>
        </p:txBody>
      </p:sp>
      <p:sp>
        <p:nvSpPr>
          <p:cNvPr id="21" name="Shape 19"/>
          <p:cNvSpPr/>
          <p:nvPr/>
        </p:nvSpPr>
        <p:spPr>
          <a:xfrm>
            <a:off x="2854800" y="3553200"/>
            <a:ext cx="2318049" cy="158400"/>
          </a:xfrm>
          <a:prstGeom prst="rect">
            <a:avLst/>
          </a:prstGeom>
          <a:solidFill>
            <a:srgbClr val="5058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237649" y="3517200"/>
            <a:ext cx="1080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</a:t>
            </a:r>
            <a:endParaRPr lang="de-CH" sz="1000" dirty="0"/>
          </a:p>
        </p:txBody>
      </p:sp>
      <p:sp>
        <p:nvSpPr>
          <p:cNvPr id="23" name="Shape 21"/>
          <p:cNvSpPr/>
          <p:nvPr/>
        </p:nvSpPr>
        <p:spPr>
          <a:xfrm>
            <a:off x="334800" y="4428000"/>
            <a:ext cx="11520000" cy="129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72400" y="4611600"/>
            <a:ext cx="110448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Einordnung</a:t>
            </a:r>
            <a:endParaRPr lang="de-CH" sz="1300" dirty="0"/>
          </a:p>
        </p:txBody>
      </p:sp>
      <p:sp>
        <p:nvSpPr>
          <p:cNvPr id="25" name="Text 23"/>
          <p:cNvSpPr/>
          <p:nvPr/>
        </p:nvSpPr>
        <p:spPr>
          <a:xfrm>
            <a:off x="572400" y="5040000"/>
            <a:ext cx="110448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Werte stehen am Balkenende, Kategorien teilen dieselbe Nulllinie.</a:t>
            </a:r>
            <a:endParaRPr lang="de-CH" sz="1050" dirty="0"/>
          </a:p>
        </p:txBody>
      </p:sp>
      <p:sp>
        <p:nvSpPr>
          <p:cNvPr id="26" name="Text 24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Vollbild-Grafik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115200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Roadmap aus strukturierten Beispieldaten</a:t>
            </a:r>
            <a:endParaRPr lang="de-CH" sz="1300" dirty="0"/>
          </a:p>
        </p:txBody>
      </p:sp>
      <p:sp>
        <p:nvSpPr>
          <p:cNvPr id="9" name="Text 7"/>
          <p:cNvSpPr/>
          <p:nvPr/>
        </p:nvSpPr>
        <p:spPr>
          <a:xfrm>
            <a:off x="2340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de-CH" sz="900" dirty="0"/>
          </a:p>
        </p:txBody>
      </p:sp>
      <p:sp>
        <p:nvSpPr>
          <p:cNvPr id="10" name="Text 8"/>
          <p:cNvSpPr/>
          <p:nvPr/>
        </p:nvSpPr>
        <p:spPr>
          <a:xfrm>
            <a:off x="3096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de-CH" sz="900" dirty="0"/>
          </a:p>
        </p:txBody>
      </p:sp>
      <p:sp>
        <p:nvSpPr>
          <p:cNvPr id="11" name="Text 9"/>
          <p:cNvSpPr/>
          <p:nvPr/>
        </p:nvSpPr>
        <p:spPr>
          <a:xfrm>
            <a:off x="3852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de-CH" sz="900" dirty="0"/>
          </a:p>
        </p:txBody>
      </p:sp>
      <p:sp>
        <p:nvSpPr>
          <p:cNvPr id="12" name="Text 10"/>
          <p:cNvSpPr/>
          <p:nvPr/>
        </p:nvSpPr>
        <p:spPr>
          <a:xfrm>
            <a:off x="4608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de-CH" sz="900" dirty="0"/>
          </a:p>
        </p:txBody>
      </p:sp>
      <p:sp>
        <p:nvSpPr>
          <p:cNvPr id="13" name="Text 11"/>
          <p:cNvSpPr/>
          <p:nvPr/>
        </p:nvSpPr>
        <p:spPr>
          <a:xfrm>
            <a:off x="5364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de-CH" sz="900" dirty="0"/>
          </a:p>
        </p:txBody>
      </p:sp>
      <p:sp>
        <p:nvSpPr>
          <p:cNvPr id="14" name="Text 12"/>
          <p:cNvSpPr/>
          <p:nvPr/>
        </p:nvSpPr>
        <p:spPr>
          <a:xfrm>
            <a:off x="6120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de-CH" sz="900" dirty="0"/>
          </a:p>
        </p:txBody>
      </p:sp>
      <p:sp>
        <p:nvSpPr>
          <p:cNvPr id="15" name="Text 13"/>
          <p:cNvSpPr/>
          <p:nvPr/>
        </p:nvSpPr>
        <p:spPr>
          <a:xfrm>
            <a:off x="6876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de-CH" sz="900" dirty="0"/>
          </a:p>
        </p:txBody>
      </p:sp>
      <p:sp>
        <p:nvSpPr>
          <p:cNvPr id="16" name="Text 14"/>
          <p:cNvSpPr/>
          <p:nvPr/>
        </p:nvSpPr>
        <p:spPr>
          <a:xfrm>
            <a:off x="7632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de-CH" sz="900" dirty="0"/>
          </a:p>
        </p:txBody>
      </p:sp>
      <p:sp>
        <p:nvSpPr>
          <p:cNvPr id="17" name="Text 15"/>
          <p:cNvSpPr/>
          <p:nvPr/>
        </p:nvSpPr>
        <p:spPr>
          <a:xfrm>
            <a:off x="8388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de-CH" sz="900" dirty="0"/>
          </a:p>
        </p:txBody>
      </p:sp>
      <p:sp>
        <p:nvSpPr>
          <p:cNvPr id="18" name="Text 16"/>
          <p:cNvSpPr/>
          <p:nvPr/>
        </p:nvSpPr>
        <p:spPr>
          <a:xfrm>
            <a:off x="9144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de-CH" sz="900" dirty="0"/>
          </a:p>
        </p:txBody>
      </p:sp>
      <p:sp>
        <p:nvSpPr>
          <p:cNvPr id="19" name="Text 17"/>
          <p:cNvSpPr/>
          <p:nvPr/>
        </p:nvSpPr>
        <p:spPr>
          <a:xfrm>
            <a:off x="9900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de-CH" sz="900" dirty="0"/>
          </a:p>
        </p:txBody>
      </p:sp>
      <p:sp>
        <p:nvSpPr>
          <p:cNvPr id="20" name="Text 18"/>
          <p:cNvSpPr/>
          <p:nvPr/>
        </p:nvSpPr>
        <p:spPr>
          <a:xfrm>
            <a:off x="10656000" y="1980000"/>
            <a:ext cx="756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9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de-CH" sz="900" dirty="0"/>
          </a:p>
        </p:txBody>
      </p:sp>
      <p:sp>
        <p:nvSpPr>
          <p:cNvPr id="21" name="Shape 19"/>
          <p:cNvSpPr/>
          <p:nvPr/>
        </p:nvSpPr>
        <p:spPr>
          <a:xfrm>
            <a:off x="334800" y="2232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2800" y="2376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Analyse</a:t>
            </a:r>
            <a:endParaRPr lang="de-CH" sz="1100" dirty="0"/>
          </a:p>
        </p:txBody>
      </p:sp>
      <p:sp>
        <p:nvSpPr>
          <p:cNvPr id="23" name="Shape 21"/>
          <p:cNvSpPr/>
          <p:nvPr/>
        </p:nvSpPr>
        <p:spPr>
          <a:xfrm>
            <a:off x="2340000" y="2376000"/>
            <a:ext cx="2268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34800" y="2988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2800" y="3132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Konzeption</a:t>
            </a:r>
            <a:endParaRPr lang="de-CH" sz="1100" dirty="0"/>
          </a:p>
        </p:txBody>
      </p:sp>
      <p:sp>
        <p:nvSpPr>
          <p:cNvPr id="26" name="Shape 24"/>
          <p:cNvSpPr/>
          <p:nvPr/>
        </p:nvSpPr>
        <p:spPr>
          <a:xfrm>
            <a:off x="3852000" y="3132000"/>
            <a:ext cx="3024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34800" y="3744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2800" y="3888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Umsetzung</a:t>
            </a:r>
            <a:endParaRPr lang="de-CH" sz="1100" dirty="0"/>
          </a:p>
        </p:txBody>
      </p:sp>
      <p:sp>
        <p:nvSpPr>
          <p:cNvPr id="29" name="Shape 27"/>
          <p:cNvSpPr/>
          <p:nvPr/>
        </p:nvSpPr>
        <p:spPr>
          <a:xfrm>
            <a:off x="6120000" y="3888000"/>
            <a:ext cx="3780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34800" y="4500000"/>
            <a:ext cx="11520000" cy="612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42800" y="4644000"/>
            <a:ext cx="18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Betrieb</a:t>
            </a:r>
            <a:endParaRPr lang="de-CH" sz="1100" dirty="0"/>
          </a:p>
        </p:txBody>
      </p:sp>
      <p:sp>
        <p:nvSpPr>
          <p:cNvPr id="32" name="Shape 30"/>
          <p:cNvSpPr/>
          <p:nvPr/>
        </p:nvSpPr>
        <p:spPr>
          <a:xfrm>
            <a:off x="9144000" y="4644000"/>
            <a:ext cx="2268000" cy="3600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876000" y="2088000"/>
            <a:ext cx="14400" cy="3456000"/>
          </a:xfrm>
          <a:prstGeom prst="rect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16000" y="5688000"/>
            <a:ext cx="72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1000" b="1" dirty="0">
                <a:solidFill>
                  <a:srgbClr val="A21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Heute</a:t>
            </a:r>
            <a:endParaRPr lang="de-CH" sz="1000" dirty="0"/>
          </a:p>
        </p:txBody>
      </p:sp>
      <p:sp>
        <p:nvSpPr>
          <p:cNvPr id="35" name="Text 33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Management-Summary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73200"/>
            <a:ext cx="68400" cy="52920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50800" y="15372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Geliefert</a:t>
            </a:r>
            <a:endParaRPr lang="de-CH" sz="950" dirty="0"/>
          </a:p>
        </p:txBody>
      </p:sp>
      <p:sp>
        <p:nvSpPr>
          <p:cNvPr id="10" name="Text 8"/>
          <p:cNvSpPr/>
          <p:nvPr/>
        </p:nvSpPr>
        <p:spPr>
          <a:xfrm>
            <a:off x="1954800" y="15372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Baustein ist produktiv</a:t>
            </a:r>
            <a:endParaRPr lang="de-CH" sz="1300" dirty="0"/>
          </a:p>
        </p:txBody>
      </p:sp>
      <p:sp>
        <p:nvSpPr>
          <p:cNvPr id="11" name="Text 9"/>
          <p:cNvSpPr/>
          <p:nvPr/>
        </p:nvSpPr>
        <p:spPr>
          <a:xfrm>
            <a:off x="6670800" y="15372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Funktion steht den Nutzenden zur Verfügung.</a:t>
            </a:r>
            <a:endParaRPr lang="de-CH" sz="1050" dirty="0"/>
          </a:p>
        </p:txBody>
      </p:sp>
      <p:sp>
        <p:nvSpPr>
          <p:cNvPr id="12" name="Shape 10"/>
          <p:cNvSpPr/>
          <p:nvPr/>
        </p:nvSpPr>
        <p:spPr>
          <a:xfrm>
            <a:off x="334800" y="21420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34800" y="2286000"/>
            <a:ext cx="68400" cy="529200"/>
          </a:xfrm>
          <a:prstGeom prst="rect">
            <a:avLst/>
          </a:prstGeom>
          <a:solidFill>
            <a:srgbClr val="1263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50800" y="22500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2633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Verbessert</a:t>
            </a:r>
            <a:endParaRPr lang="de-CH" sz="950" dirty="0"/>
          </a:p>
        </p:txBody>
      </p:sp>
      <p:sp>
        <p:nvSpPr>
          <p:cNvPr id="15" name="Text 13"/>
          <p:cNvSpPr/>
          <p:nvPr/>
        </p:nvSpPr>
        <p:spPr>
          <a:xfrm>
            <a:off x="1954800" y="22500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Messwert hat sich erholt</a:t>
            </a:r>
            <a:endParaRPr lang="de-CH" sz="1300" dirty="0"/>
          </a:p>
        </p:txBody>
      </p:sp>
      <p:sp>
        <p:nvSpPr>
          <p:cNvPr id="16" name="Text 14"/>
          <p:cNvSpPr/>
          <p:nvPr/>
        </p:nvSpPr>
        <p:spPr>
          <a:xfrm>
            <a:off x="6670800" y="22500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Vergleich und Zeitraum machen die Änderung prüfbar.</a:t>
            </a:r>
            <a:endParaRPr lang="de-CH" sz="1050" dirty="0"/>
          </a:p>
        </p:txBody>
      </p:sp>
      <p:sp>
        <p:nvSpPr>
          <p:cNvPr id="17" name="Shape 15"/>
          <p:cNvSpPr/>
          <p:nvPr/>
        </p:nvSpPr>
        <p:spPr>
          <a:xfrm>
            <a:off x="334800" y="28548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34800" y="2998800"/>
            <a:ext cx="68400" cy="529200"/>
          </a:xfrm>
          <a:prstGeom prst="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50800" y="29628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755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 klären</a:t>
            </a:r>
            <a:endParaRPr lang="de-CH" sz="950" dirty="0"/>
          </a:p>
        </p:txBody>
      </p:sp>
      <p:sp>
        <p:nvSpPr>
          <p:cNvPr id="20" name="Text 18"/>
          <p:cNvSpPr/>
          <p:nvPr/>
        </p:nvSpPr>
        <p:spPr>
          <a:xfrm>
            <a:off x="1954800" y="29628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 Abhängigkeit ist offen</a:t>
            </a:r>
            <a:endParaRPr lang="de-CH" sz="1300" dirty="0"/>
          </a:p>
        </p:txBody>
      </p:sp>
      <p:sp>
        <p:nvSpPr>
          <p:cNvPr id="21" name="Text 19"/>
          <p:cNvSpPr/>
          <p:nvPr/>
        </p:nvSpPr>
        <p:spPr>
          <a:xfrm>
            <a:off x="6670800" y="29628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zuständige Person klärt die Voraussetzung.</a:t>
            </a:r>
            <a:endParaRPr lang="de-CH" sz="1050" dirty="0"/>
          </a:p>
        </p:txBody>
      </p:sp>
      <p:sp>
        <p:nvSpPr>
          <p:cNvPr id="22" name="Shape 20"/>
          <p:cNvSpPr/>
          <p:nvPr/>
        </p:nvSpPr>
        <p:spPr>
          <a:xfrm>
            <a:off x="334800" y="35676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34800" y="3711600"/>
            <a:ext cx="68400" cy="529200"/>
          </a:xfrm>
          <a:prstGeom prst="rect">
            <a:avLst/>
          </a:prstGeom>
          <a:solidFill>
            <a:srgbClr val="1726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50800" y="36756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1726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Unterwegs</a:t>
            </a:r>
            <a:endParaRPr lang="de-CH" sz="950" dirty="0"/>
          </a:p>
        </p:txBody>
      </p:sp>
      <p:sp>
        <p:nvSpPr>
          <p:cNvPr id="25" name="Text 23"/>
          <p:cNvSpPr/>
          <p:nvPr/>
        </p:nvSpPr>
        <p:spPr>
          <a:xfrm>
            <a:off x="1954800" y="36756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nächste Etappe ist terminiert</a:t>
            </a:r>
            <a:endParaRPr lang="de-CH" sz="1300" dirty="0"/>
          </a:p>
        </p:txBody>
      </p:sp>
      <p:sp>
        <p:nvSpPr>
          <p:cNvPr id="26" name="Text 24"/>
          <p:cNvSpPr/>
          <p:nvPr/>
        </p:nvSpPr>
        <p:spPr>
          <a:xfrm>
            <a:off x="6670800" y="36756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nächste Liefertermin steht im Projektplan.</a:t>
            </a:r>
            <a:endParaRPr lang="de-CH" sz="1050" dirty="0"/>
          </a:p>
        </p:txBody>
      </p:sp>
      <p:sp>
        <p:nvSpPr>
          <p:cNvPr id="27" name="Shape 25"/>
          <p:cNvSpPr/>
          <p:nvPr/>
        </p:nvSpPr>
        <p:spPr>
          <a:xfrm>
            <a:off x="334800" y="42804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34800" y="4424400"/>
            <a:ext cx="68400" cy="529200"/>
          </a:xfrm>
          <a:prstGeom prst="rect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50800" y="4388400"/>
            <a:ext cx="129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950" b="1" dirty="0">
                <a:solidFill>
                  <a:srgbClr val="A21B3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Risiko</a:t>
            </a:r>
            <a:endParaRPr lang="de-CH" sz="950" dirty="0"/>
          </a:p>
        </p:txBody>
      </p:sp>
      <p:sp>
        <p:nvSpPr>
          <p:cNvPr id="30" name="Text 28"/>
          <p:cNvSpPr/>
          <p:nvPr/>
        </p:nvSpPr>
        <p:spPr>
          <a:xfrm>
            <a:off x="1954800" y="4388400"/>
            <a:ext cx="450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Eine Frist braucht einen Entscheid</a:t>
            </a:r>
            <a:endParaRPr lang="de-CH" sz="1300" dirty="0"/>
          </a:p>
        </p:txBody>
      </p:sp>
      <p:sp>
        <p:nvSpPr>
          <p:cNvPr id="31" name="Text 29"/>
          <p:cNvSpPr/>
          <p:nvPr/>
        </p:nvSpPr>
        <p:spPr>
          <a:xfrm>
            <a:off x="6670800" y="4388400"/>
            <a:ext cx="5184000" cy="5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Der Entscheid bestimmt den weiteren Ablauf.</a:t>
            </a:r>
            <a:endParaRPr lang="de-CH" sz="1050" dirty="0"/>
          </a:p>
        </p:txBody>
      </p:sp>
      <p:sp>
        <p:nvSpPr>
          <p:cNvPr id="32" name="Shape 30"/>
          <p:cNvSpPr/>
          <p:nvPr/>
        </p:nvSpPr>
        <p:spPr>
          <a:xfrm>
            <a:off x="334800" y="5137200"/>
            <a:ext cx="11520000" cy="93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72400" y="5245200"/>
            <a:ext cx="110448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Woran heute entschieden wird</a:t>
            </a:r>
            <a:endParaRPr lang="de-CH" sz="1100" dirty="0"/>
          </a:p>
        </p:txBody>
      </p:sp>
      <p:sp>
        <p:nvSpPr>
          <p:cNvPr id="34" name="Text 32"/>
          <p:cNvSpPr/>
          <p:nvPr/>
        </p:nvSpPr>
        <p:spPr>
          <a:xfrm>
            <a:off x="572400" y="5475600"/>
            <a:ext cx="110448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 E1: Frist     Auftrag A1: Verantwortung     Offen O1: Rückfrage</a:t>
            </a:r>
            <a:endParaRPr lang="de-CH" sz="1050" dirty="0"/>
          </a:p>
        </p:txBody>
      </p:sp>
      <p:sp>
        <p:nvSpPr>
          <p:cNvPr id="35" name="Text 33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Fragen und nächste Schritte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Kontakt · Verantwortliche Person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 · zahlenbericht</dc:title>
  <dc:subject>PptxGenJS Presentation</dc:subject>
  <dc:creator>Design Framework</dc:creator>
  <cp:lastModifiedBy>Design Framework</cp:lastModifiedBy>
  <cp:revision>1</cp:revision>
  <dcterms:created xsi:type="dcterms:W3CDTF">2026-10-11T23:58:21Z</dcterms:created>
  <dcterms:modified xsi:type="dcterms:W3CDTF">2026-10-11T23:58:21Z</dcterms:modified>
</cp:coreProperties>
</file>