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Illustrative Beispieldaten, keine Projektfakten. Brand: neutral. Typ: cover-foto. Layout: Atlas. Originalfotos vor Verwendung ergänzen.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Illustrative Beispieldaten, keine Projektfakten. Brand: neutral. Typ: kapitel-trenner. Layout: Atlas. Originalfotos vor Verwendung ergänzen.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Illustrative Beispieldaten, keine Projektfakten. Brand: neutral. Typ: vollbild-grafik. Layout: Atlas. Originalfotos vor Verwendung ergänzen.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Illustrative Beispieldaten, keine Projektfakten. Brand: neutral. Typ: phasen-karten-gate. Layout: Atlas. Originalfotos vor Verwendung ergänzen.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Illustrative Beispieldaten, keine Projektfakten. Brand: neutral. Typ: kpi-timeline. Layout: Atlas. Originalfotos vor Verwendung ergänzen.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Illustrative Beispieldaten, keine Projektfakten. Brand: neutral. Typ: entscheid-register. Layout: Atlas. Originalfotos vor Verwendung ergänzen.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Illustrative Beispieldaten, keine Projektfakten. Brand: neutral. Typ: foto-schluss. Layout: Atlas. Originalfotos vor Verwendung ergänzen.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120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2120" cy="6308640"/>
          </a:xfrm>
          <a:prstGeom prst="rect">
            <a:avLst/>
          </a:prstGeom>
          <a:solidFill>
            <a:srgbClr val="263B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34800" y="432000"/>
            <a:ext cx="93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30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Projektübersicht</a:t>
            </a:r>
            <a:endParaRPr lang="de-CH" sz="3000" dirty="0"/>
          </a:p>
        </p:txBody>
      </p:sp>
      <p:sp>
        <p:nvSpPr>
          <p:cNvPr id="5" name="Text 3"/>
          <p:cNvSpPr/>
          <p:nvPr/>
        </p:nvSpPr>
        <p:spPr>
          <a:xfrm>
            <a:off x="334800" y="1476000"/>
            <a:ext cx="936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24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Management-Briefing · Musterinhalt</a:t>
            </a:r>
            <a:endParaRPr lang="de-CH" sz="2400" dirty="0"/>
          </a:p>
        </p:txBody>
      </p:sp>
      <p:sp>
        <p:nvSpPr>
          <p:cNvPr id="6" name="Text 4"/>
          <p:cNvSpPr/>
          <p:nvPr/>
        </p:nvSpPr>
        <p:spPr>
          <a:xfrm>
            <a:off x="334800" y="5256000"/>
            <a:ext cx="10080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Bildslot · eigenes Motiv gemäss Brand-Vorgaben</a:t>
            </a:r>
            <a:endParaRPr lang="de-CH" sz="1100" dirty="0"/>
          </a:p>
        </p:txBody>
      </p:sp>
      <p:sp>
        <p:nvSpPr>
          <p:cNvPr id="7" name="Text 5"/>
          <p:cNvSpPr/>
          <p:nvPr/>
        </p:nvSpPr>
        <p:spPr>
          <a:xfrm>
            <a:off x="10765800" y="149040"/>
            <a:ext cx="1225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Framework</a:t>
            </a:r>
            <a:endParaRPr lang="de-CH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120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2120" cy="6308640"/>
          </a:xfrm>
          <a:prstGeom prst="rect">
            <a:avLst/>
          </a:prstGeom>
          <a:solidFill>
            <a:srgbClr val="263B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34800" y="720000"/>
            <a:ext cx="288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26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</a:t>
            </a:r>
            <a:endParaRPr lang="de-CH" sz="2600" dirty="0"/>
          </a:p>
        </p:txBody>
      </p:sp>
      <p:sp>
        <p:nvSpPr>
          <p:cNvPr id="5" name="Text 3"/>
          <p:cNvSpPr/>
          <p:nvPr/>
        </p:nvSpPr>
        <p:spPr>
          <a:xfrm>
            <a:off x="334800" y="2520000"/>
            <a:ext cx="972000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30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Projektstand und Entscheidungen</a:t>
            </a:r>
            <a:endParaRPr lang="de-CH" sz="3000" dirty="0"/>
          </a:p>
        </p:txBody>
      </p:sp>
      <p:sp>
        <p:nvSpPr>
          <p:cNvPr id="6" name="Text 4"/>
          <p:cNvSpPr/>
          <p:nvPr/>
        </p:nvSpPr>
        <p:spPr>
          <a:xfrm>
            <a:off x="10765800" y="149040"/>
            <a:ext cx="1225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Framework</a:t>
            </a:r>
            <a:endParaRPr lang="de-CH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120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34800" y="189000"/>
            <a:ext cx="9108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30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Vollbild-Grafik</a:t>
            </a:r>
            <a:endParaRPr lang="de-CH" sz="3000" dirty="0"/>
          </a:p>
        </p:txBody>
      </p:sp>
      <p:sp>
        <p:nvSpPr>
          <p:cNvPr id="4" name="Text 2"/>
          <p:cNvSpPr/>
          <p:nvPr/>
        </p:nvSpPr>
        <p:spPr>
          <a:xfrm>
            <a:off x="334800" y="1078920"/>
            <a:ext cx="11340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Illustrative Beispieldaten · keine Aussagen über ein reales Projekt</a:t>
            </a:r>
            <a:endParaRPr lang="de-CH" sz="1150" dirty="0"/>
          </a:p>
        </p:txBody>
      </p:sp>
      <p:sp>
        <p:nvSpPr>
          <p:cNvPr id="5" name="Shape 3"/>
          <p:cNvSpPr/>
          <p:nvPr/>
        </p:nvSpPr>
        <p:spPr>
          <a:xfrm>
            <a:off x="0" y="6308640"/>
            <a:ext cx="12192120" cy="28440"/>
          </a:xfrm>
          <a:prstGeom prst="rect">
            <a:avLst/>
          </a:prstGeom>
          <a:solidFill>
            <a:srgbClr val="263B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34800" y="6416640"/>
            <a:ext cx="53640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</a:t>
            </a:r>
            <a:endParaRPr lang="de-CH" sz="1000" dirty="0"/>
          </a:p>
        </p:txBody>
      </p:sp>
      <p:sp>
        <p:nvSpPr>
          <p:cNvPr id="7" name="Text 5"/>
          <p:cNvSpPr/>
          <p:nvPr/>
        </p:nvSpPr>
        <p:spPr>
          <a:xfrm>
            <a:off x="960120" y="6419160"/>
            <a:ext cx="10882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Quelle: Framework-Beispieldaten · durch Projektbelege ersetzen</a:t>
            </a:r>
            <a:endParaRPr lang="de-CH" sz="800" dirty="0"/>
          </a:p>
        </p:txBody>
      </p:sp>
      <p:sp>
        <p:nvSpPr>
          <p:cNvPr id="8" name="Text 6"/>
          <p:cNvSpPr/>
          <p:nvPr/>
        </p:nvSpPr>
        <p:spPr>
          <a:xfrm>
            <a:off x="334800" y="1537200"/>
            <a:ext cx="11520000" cy="2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3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Roadmap aus strukturierten Beispieldaten</a:t>
            </a:r>
            <a:endParaRPr lang="de-CH" sz="1300" dirty="0"/>
          </a:p>
        </p:txBody>
      </p:sp>
      <p:sp>
        <p:nvSpPr>
          <p:cNvPr id="9" name="Text 7"/>
          <p:cNvSpPr/>
          <p:nvPr/>
        </p:nvSpPr>
        <p:spPr>
          <a:xfrm>
            <a:off x="2340000" y="1980000"/>
            <a:ext cx="756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9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</a:t>
            </a:r>
            <a:endParaRPr lang="de-CH" sz="900" dirty="0"/>
          </a:p>
        </p:txBody>
      </p:sp>
      <p:sp>
        <p:nvSpPr>
          <p:cNvPr id="10" name="Text 8"/>
          <p:cNvSpPr/>
          <p:nvPr/>
        </p:nvSpPr>
        <p:spPr>
          <a:xfrm>
            <a:off x="3096000" y="1980000"/>
            <a:ext cx="756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9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</a:t>
            </a:r>
            <a:endParaRPr lang="de-CH" sz="900" dirty="0"/>
          </a:p>
        </p:txBody>
      </p:sp>
      <p:sp>
        <p:nvSpPr>
          <p:cNvPr id="11" name="Text 9"/>
          <p:cNvSpPr/>
          <p:nvPr/>
        </p:nvSpPr>
        <p:spPr>
          <a:xfrm>
            <a:off x="3852000" y="1980000"/>
            <a:ext cx="756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9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</a:t>
            </a:r>
            <a:endParaRPr lang="de-CH" sz="900" dirty="0"/>
          </a:p>
        </p:txBody>
      </p:sp>
      <p:sp>
        <p:nvSpPr>
          <p:cNvPr id="12" name="Text 10"/>
          <p:cNvSpPr/>
          <p:nvPr/>
        </p:nvSpPr>
        <p:spPr>
          <a:xfrm>
            <a:off x="4608000" y="1980000"/>
            <a:ext cx="756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9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04</a:t>
            </a:r>
            <a:endParaRPr lang="de-CH" sz="900" dirty="0"/>
          </a:p>
        </p:txBody>
      </p:sp>
      <p:sp>
        <p:nvSpPr>
          <p:cNvPr id="13" name="Text 11"/>
          <p:cNvSpPr/>
          <p:nvPr/>
        </p:nvSpPr>
        <p:spPr>
          <a:xfrm>
            <a:off x="5364000" y="1980000"/>
            <a:ext cx="756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9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05</a:t>
            </a:r>
            <a:endParaRPr lang="de-CH" sz="900" dirty="0"/>
          </a:p>
        </p:txBody>
      </p:sp>
      <p:sp>
        <p:nvSpPr>
          <p:cNvPr id="14" name="Text 12"/>
          <p:cNvSpPr/>
          <p:nvPr/>
        </p:nvSpPr>
        <p:spPr>
          <a:xfrm>
            <a:off x="6120000" y="1980000"/>
            <a:ext cx="756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9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06</a:t>
            </a:r>
            <a:endParaRPr lang="de-CH" sz="900" dirty="0"/>
          </a:p>
        </p:txBody>
      </p:sp>
      <p:sp>
        <p:nvSpPr>
          <p:cNvPr id="15" name="Text 13"/>
          <p:cNvSpPr/>
          <p:nvPr/>
        </p:nvSpPr>
        <p:spPr>
          <a:xfrm>
            <a:off x="6876000" y="1980000"/>
            <a:ext cx="756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9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07</a:t>
            </a:r>
            <a:endParaRPr lang="de-CH" sz="900" dirty="0"/>
          </a:p>
        </p:txBody>
      </p:sp>
      <p:sp>
        <p:nvSpPr>
          <p:cNvPr id="16" name="Text 14"/>
          <p:cNvSpPr/>
          <p:nvPr/>
        </p:nvSpPr>
        <p:spPr>
          <a:xfrm>
            <a:off x="7632000" y="1980000"/>
            <a:ext cx="756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9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08</a:t>
            </a:r>
            <a:endParaRPr lang="de-CH" sz="900" dirty="0"/>
          </a:p>
        </p:txBody>
      </p:sp>
      <p:sp>
        <p:nvSpPr>
          <p:cNvPr id="17" name="Text 15"/>
          <p:cNvSpPr/>
          <p:nvPr/>
        </p:nvSpPr>
        <p:spPr>
          <a:xfrm>
            <a:off x="8388000" y="1980000"/>
            <a:ext cx="756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9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09</a:t>
            </a:r>
            <a:endParaRPr lang="de-CH" sz="900" dirty="0"/>
          </a:p>
        </p:txBody>
      </p:sp>
      <p:sp>
        <p:nvSpPr>
          <p:cNvPr id="18" name="Text 16"/>
          <p:cNvSpPr/>
          <p:nvPr/>
        </p:nvSpPr>
        <p:spPr>
          <a:xfrm>
            <a:off x="9144000" y="1980000"/>
            <a:ext cx="756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9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</a:t>
            </a:r>
            <a:endParaRPr lang="de-CH" sz="900" dirty="0"/>
          </a:p>
        </p:txBody>
      </p:sp>
      <p:sp>
        <p:nvSpPr>
          <p:cNvPr id="19" name="Text 17"/>
          <p:cNvSpPr/>
          <p:nvPr/>
        </p:nvSpPr>
        <p:spPr>
          <a:xfrm>
            <a:off x="9900000" y="1980000"/>
            <a:ext cx="756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9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11</a:t>
            </a:r>
            <a:endParaRPr lang="de-CH" sz="900" dirty="0"/>
          </a:p>
        </p:txBody>
      </p:sp>
      <p:sp>
        <p:nvSpPr>
          <p:cNvPr id="20" name="Text 18"/>
          <p:cNvSpPr/>
          <p:nvPr/>
        </p:nvSpPr>
        <p:spPr>
          <a:xfrm>
            <a:off x="10656000" y="1980000"/>
            <a:ext cx="756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9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12</a:t>
            </a:r>
            <a:endParaRPr lang="de-CH" sz="900" dirty="0"/>
          </a:p>
        </p:txBody>
      </p:sp>
      <p:sp>
        <p:nvSpPr>
          <p:cNvPr id="21" name="Shape 19"/>
          <p:cNvSpPr/>
          <p:nvPr/>
        </p:nvSpPr>
        <p:spPr>
          <a:xfrm>
            <a:off x="334800" y="2232000"/>
            <a:ext cx="11520000" cy="612000"/>
          </a:xfrm>
          <a:prstGeom prst="rect">
            <a:avLst/>
          </a:prstGeom>
          <a:solidFill>
            <a:srgbClr val="E8EBF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42800" y="2376000"/>
            <a:ext cx="1800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Analyse</a:t>
            </a:r>
            <a:endParaRPr lang="de-CH" sz="1100" dirty="0"/>
          </a:p>
        </p:txBody>
      </p:sp>
      <p:sp>
        <p:nvSpPr>
          <p:cNvPr id="23" name="Shape 21"/>
          <p:cNvSpPr/>
          <p:nvPr/>
        </p:nvSpPr>
        <p:spPr>
          <a:xfrm>
            <a:off x="2340000" y="2376000"/>
            <a:ext cx="2268000" cy="360000"/>
          </a:xfrm>
          <a:prstGeom prst="rect">
            <a:avLst/>
          </a:prstGeom>
          <a:solidFill>
            <a:srgbClr val="263B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334800" y="2988000"/>
            <a:ext cx="11520000" cy="612000"/>
          </a:xfrm>
          <a:prstGeom prst="rect">
            <a:avLst/>
          </a:prstGeom>
          <a:solidFill>
            <a:srgbClr val="E8EBF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42800" y="3132000"/>
            <a:ext cx="1800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Konzeption</a:t>
            </a:r>
            <a:endParaRPr lang="de-CH" sz="1100" dirty="0"/>
          </a:p>
        </p:txBody>
      </p:sp>
      <p:sp>
        <p:nvSpPr>
          <p:cNvPr id="26" name="Shape 24"/>
          <p:cNvSpPr/>
          <p:nvPr/>
        </p:nvSpPr>
        <p:spPr>
          <a:xfrm>
            <a:off x="3852000" y="3132000"/>
            <a:ext cx="3024000" cy="360000"/>
          </a:xfrm>
          <a:prstGeom prst="rect">
            <a:avLst/>
          </a:prstGeom>
          <a:solidFill>
            <a:srgbClr val="263B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334800" y="3744000"/>
            <a:ext cx="11520000" cy="612000"/>
          </a:xfrm>
          <a:prstGeom prst="rect">
            <a:avLst/>
          </a:prstGeom>
          <a:solidFill>
            <a:srgbClr val="E8EBF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442800" y="3888000"/>
            <a:ext cx="1800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Umsetzung</a:t>
            </a:r>
            <a:endParaRPr lang="de-CH" sz="1100" dirty="0"/>
          </a:p>
        </p:txBody>
      </p:sp>
      <p:sp>
        <p:nvSpPr>
          <p:cNvPr id="29" name="Shape 27"/>
          <p:cNvSpPr/>
          <p:nvPr/>
        </p:nvSpPr>
        <p:spPr>
          <a:xfrm>
            <a:off x="6120000" y="3888000"/>
            <a:ext cx="3780000" cy="360000"/>
          </a:xfrm>
          <a:prstGeom prst="rect">
            <a:avLst/>
          </a:prstGeom>
          <a:solidFill>
            <a:srgbClr val="263B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334800" y="4500000"/>
            <a:ext cx="11520000" cy="612000"/>
          </a:xfrm>
          <a:prstGeom prst="rect">
            <a:avLst/>
          </a:prstGeom>
          <a:solidFill>
            <a:srgbClr val="E8EBF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42800" y="4644000"/>
            <a:ext cx="1800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Betrieb</a:t>
            </a:r>
            <a:endParaRPr lang="de-CH" sz="1100" dirty="0"/>
          </a:p>
        </p:txBody>
      </p:sp>
      <p:sp>
        <p:nvSpPr>
          <p:cNvPr id="32" name="Shape 30"/>
          <p:cNvSpPr/>
          <p:nvPr/>
        </p:nvSpPr>
        <p:spPr>
          <a:xfrm>
            <a:off x="9144000" y="4644000"/>
            <a:ext cx="2268000" cy="360000"/>
          </a:xfrm>
          <a:prstGeom prst="rect">
            <a:avLst/>
          </a:prstGeom>
          <a:solidFill>
            <a:srgbClr val="263B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6876000" y="2088000"/>
            <a:ext cx="14400" cy="3456000"/>
          </a:xfrm>
          <a:prstGeom prst="rect">
            <a:avLst/>
          </a:prstGeom>
          <a:solidFill>
            <a:srgbClr val="A21B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6516000" y="5688000"/>
            <a:ext cx="720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1000" b="1" dirty="0">
                <a:solidFill>
                  <a:srgbClr val="A21B3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Heute</a:t>
            </a:r>
            <a:endParaRPr lang="de-CH" sz="1000" dirty="0"/>
          </a:p>
        </p:txBody>
      </p:sp>
      <p:sp>
        <p:nvSpPr>
          <p:cNvPr id="35" name="Text 33"/>
          <p:cNvSpPr/>
          <p:nvPr/>
        </p:nvSpPr>
        <p:spPr>
          <a:xfrm>
            <a:off x="10765800" y="149040"/>
            <a:ext cx="1225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263B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Framework</a:t>
            </a:r>
            <a:endParaRPr lang="de-CH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120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34800" y="189000"/>
            <a:ext cx="9108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30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Phasen-Karten mit Gate</a:t>
            </a:r>
            <a:endParaRPr lang="de-CH" sz="3000" dirty="0"/>
          </a:p>
        </p:txBody>
      </p:sp>
      <p:sp>
        <p:nvSpPr>
          <p:cNvPr id="4" name="Text 2"/>
          <p:cNvSpPr/>
          <p:nvPr/>
        </p:nvSpPr>
        <p:spPr>
          <a:xfrm>
            <a:off x="334800" y="1078920"/>
            <a:ext cx="11340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Illustrative Beispieldaten · keine Aussagen über ein reales Projekt</a:t>
            </a:r>
            <a:endParaRPr lang="de-CH" sz="1150" dirty="0"/>
          </a:p>
        </p:txBody>
      </p:sp>
      <p:sp>
        <p:nvSpPr>
          <p:cNvPr id="5" name="Shape 3"/>
          <p:cNvSpPr/>
          <p:nvPr/>
        </p:nvSpPr>
        <p:spPr>
          <a:xfrm>
            <a:off x="0" y="6308640"/>
            <a:ext cx="12192120" cy="28440"/>
          </a:xfrm>
          <a:prstGeom prst="rect">
            <a:avLst/>
          </a:prstGeom>
          <a:solidFill>
            <a:srgbClr val="263B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34800" y="6416640"/>
            <a:ext cx="53640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04</a:t>
            </a:r>
            <a:endParaRPr lang="de-CH" sz="1000" dirty="0"/>
          </a:p>
        </p:txBody>
      </p:sp>
      <p:sp>
        <p:nvSpPr>
          <p:cNvPr id="7" name="Text 5"/>
          <p:cNvSpPr/>
          <p:nvPr/>
        </p:nvSpPr>
        <p:spPr>
          <a:xfrm>
            <a:off x="960120" y="6419160"/>
            <a:ext cx="10882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Quelle: Framework-Beispieldaten · durch Projektbelege ersetzen</a:t>
            </a:r>
            <a:endParaRPr lang="de-CH" sz="800" dirty="0"/>
          </a:p>
        </p:txBody>
      </p:sp>
      <p:sp>
        <p:nvSpPr>
          <p:cNvPr id="8" name="Shape 6"/>
          <p:cNvSpPr/>
          <p:nvPr/>
        </p:nvSpPr>
        <p:spPr>
          <a:xfrm>
            <a:off x="334800" y="1537200"/>
            <a:ext cx="2688480" cy="2394000"/>
          </a:xfrm>
          <a:prstGeom prst="rect">
            <a:avLst/>
          </a:prstGeom>
          <a:solidFill>
            <a:srgbClr val="E8EBF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72400" y="1720800"/>
            <a:ext cx="221328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3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Q1 · Vorbereiten</a:t>
            </a:r>
            <a:endParaRPr lang="de-CH" sz="1300" dirty="0"/>
          </a:p>
        </p:txBody>
      </p:sp>
      <p:sp>
        <p:nvSpPr>
          <p:cNvPr id="10" name="Text 8"/>
          <p:cNvSpPr/>
          <p:nvPr/>
        </p:nvSpPr>
        <p:spPr>
          <a:xfrm>
            <a:off x="572400" y="2149200"/>
            <a:ext cx="2213280" cy="16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Ergebnis der Phase</a:t>
            </a:r>
            <a:endParaRPr lang="de-CH" sz="1050" dirty="0"/>
          </a:p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Verantwortung</a:t>
            </a:r>
            <a:endParaRPr lang="de-CH" sz="1050" dirty="0"/>
          </a:p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Dokumentierter Termin</a:t>
            </a:r>
            <a:endParaRPr lang="de-CH" sz="1050" dirty="0"/>
          </a:p>
        </p:txBody>
      </p:sp>
      <p:sp>
        <p:nvSpPr>
          <p:cNvPr id="11" name="Shape 9"/>
          <p:cNvSpPr/>
          <p:nvPr/>
        </p:nvSpPr>
        <p:spPr>
          <a:xfrm>
            <a:off x="3279600" y="1537200"/>
            <a:ext cx="2688480" cy="2394000"/>
          </a:xfrm>
          <a:prstGeom prst="rect">
            <a:avLst/>
          </a:prstGeom>
          <a:solidFill>
            <a:srgbClr val="E8EBF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17200" y="1720800"/>
            <a:ext cx="221328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3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Q2 · Aufbauen</a:t>
            </a:r>
            <a:endParaRPr lang="de-CH" sz="1300" dirty="0"/>
          </a:p>
        </p:txBody>
      </p:sp>
      <p:sp>
        <p:nvSpPr>
          <p:cNvPr id="13" name="Text 11"/>
          <p:cNvSpPr/>
          <p:nvPr/>
        </p:nvSpPr>
        <p:spPr>
          <a:xfrm>
            <a:off x="3517200" y="2149200"/>
            <a:ext cx="2213280" cy="16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Ergebnis der Phase</a:t>
            </a:r>
            <a:endParaRPr lang="de-CH" sz="1050" dirty="0"/>
          </a:p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Verantwortung</a:t>
            </a:r>
            <a:endParaRPr lang="de-CH" sz="1050" dirty="0"/>
          </a:p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Dokumentierter Termin</a:t>
            </a:r>
            <a:endParaRPr lang="de-CH" sz="1050" dirty="0"/>
          </a:p>
        </p:txBody>
      </p:sp>
      <p:sp>
        <p:nvSpPr>
          <p:cNvPr id="14" name="Shape 12"/>
          <p:cNvSpPr/>
          <p:nvPr/>
        </p:nvSpPr>
        <p:spPr>
          <a:xfrm>
            <a:off x="6224400" y="1537200"/>
            <a:ext cx="2688480" cy="2394000"/>
          </a:xfrm>
          <a:prstGeom prst="rect">
            <a:avLst/>
          </a:prstGeom>
          <a:solidFill>
            <a:srgbClr val="E8EBF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62000" y="1720800"/>
            <a:ext cx="221328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3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Q3 · Erproben</a:t>
            </a:r>
            <a:endParaRPr lang="de-CH" sz="1300" dirty="0"/>
          </a:p>
        </p:txBody>
      </p:sp>
      <p:sp>
        <p:nvSpPr>
          <p:cNvPr id="16" name="Text 14"/>
          <p:cNvSpPr/>
          <p:nvPr/>
        </p:nvSpPr>
        <p:spPr>
          <a:xfrm>
            <a:off x="6462000" y="2149200"/>
            <a:ext cx="2213280" cy="16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Ergebnis der Phase</a:t>
            </a:r>
            <a:endParaRPr lang="de-CH" sz="1050" dirty="0"/>
          </a:p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Verantwortung</a:t>
            </a:r>
            <a:endParaRPr lang="de-CH" sz="1050" dirty="0"/>
          </a:p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Dokumentierter Termin</a:t>
            </a:r>
            <a:endParaRPr lang="de-CH" sz="1050" dirty="0"/>
          </a:p>
        </p:txBody>
      </p:sp>
      <p:sp>
        <p:nvSpPr>
          <p:cNvPr id="17" name="Shape 15"/>
          <p:cNvSpPr/>
          <p:nvPr/>
        </p:nvSpPr>
        <p:spPr>
          <a:xfrm>
            <a:off x="9169200" y="1537200"/>
            <a:ext cx="2688480" cy="2394000"/>
          </a:xfrm>
          <a:prstGeom prst="rect">
            <a:avLst/>
          </a:prstGeom>
          <a:solidFill>
            <a:srgbClr val="EEEFF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406800" y="1720800"/>
            <a:ext cx="221328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3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Q4 · Betreiben</a:t>
            </a:r>
            <a:endParaRPr lang="de-CH" sz="1300" dirty="0"/>
          </a:p>
        </p:txBody>
      </p:sp>
      <p:sp>
        <p:nvSpPr>
          <p:cNvPr id="19" name="Text 17"/>
          <p:cNvSpPr/>
          <p:nvPr/>
        </p:nvSpPr>
        <p:spPr>
          <a:xfrm>
            <a:off x="9406800" y="2149200"/>
            <a:ext cx="2213280" cy="16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Ergebnis der Phase</a:t>
            </a:r>
            <a:endParaRPr lang="de-CH" sz="1050" dirty="0"/>
          </a:p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Verantwortung</a:t>
            </a:r>
            <a:endParaRPr lang="de-CH" sz="1050" dirty="0"/>
          </a:p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Dokumentierter Termin</a:t>
            </a:r>
            <a:endParaRPr lang="de-CH" sz="1050" dirty="0"/>
          </a:p>
        </p:txBody>
      </p:sp>
      <p:sp>
        <p:nvSpPr>
          <p:cNvPr id="20" name="Shape 18"/>
          <p:cNvSpPr/>
          <p:nvPr/>
        </p:nvSpPr>
        <p:spPr>
          <a:xfrm>
            <a:off x="334800" y="4147200"/>
            <a:ext cx="11520000" cy="1872000"/>
          </a:xfrm>
          <a:prstGeom prst="rect">
            <a:avLst/>
          </a:prstGeom>
          <a:solidFill>
            <a:srgbClr val="EEEFF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72400" y="4309200"/>
            <a:ext cx="10080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300" b="1" dirty="0">
                <a:solidFill>
                  <a:srgbClr val="263B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Das Gate vor Q4</a:t>
            </a:r>
            <a:endParaRPr lang="de-CH" sz="1300" dirty="0"/>
          </a:p>
        </p:txBody>
      </p:sp>
      <p:sp>
        <p:nvSpPr>
          <p:cNvPr id="22" name="Shape 20"/>
          <p:cNvSpPr/>
          <p:nvPr/>
        </p:nvSpPr>
        <p:spPr>
          <a:xfrm>
            <a:off x="572400" y="4579200"/>
            <a:ext cx="201600" cy="201600"/>
          </a:xfrm>
          <a:prstGeom prst="ellipse">
            <a:avLst/>
          </a:prstGeom>
          <a:solidFill>
            <a:srgbClr val="263B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572400" y="4597200"/>
            <a:ext cx="201600" cy="15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8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de-CH" sz="850" dirty="0"/>
          </a:p>
        </p:txBody>
      </p:sp>
      <p:sp>
        <p:nvSpPr>
          <p:cNvPr id="24" name="Text 22"/>
          <p:cNvSpPr/>
          <p:nvPr/>
        </p:nvSpPr>
        <p:spPr>
          <a:xfrm>
            <a:off x="914400" y="4586400"/>
            <a:ext cx="106128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Der Probelauf erreicht das vereinbarte Erfolgskriterium.</a:t>
            </a:r>
            <a:endParaRPr lang="de-CH" sz="1050" dirty="0"/>
          </a:p>
        </p:txBody>
      </p:sp>
      <p:sp>
        <p:nvSpPr>
          <p:cNvPr id="25" name="Shape 23"/>
          <p:cNvSpPr/>
          <p:nvPr/>
        </p:nvSpPr>
        <p:spPr>
          <a:xfrm>
            <a:off x="572400" y="4896000"/>
            <a:ext cx="201600" cy="201600"/>
          </a:xfrm>
          <a:prstGeom prst="ellipse">
            <a:avLst/>
          </a:prstGeom>
          <a:solidFill>
            <a:srgbClr val="263B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572400" y="4914000"/>
            <a:ext cx="201600" cy="15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8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de-CH" sz="850" dirty="0"/>
          </a:p>
        </p:txBody>
      </p:sp>
      <p:sp>
        <p:nvSpPr>
          <p:cNvPr id="27" name="Text 25"/>
          <p:cNvSpPr/>
          <p:nvPr/>
        </p:nvSpPr>
        <p:spPr>
          <a:xfrm>
            <a:off x="914400" y="4903200"/>
            <a:ext cx="106128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Die Betriebsübergabe ist dokumentiert und abgenommen.</a:t>
            </a:r>
            <a:endParaRPr lang="de-CH" sz="1050" dirty="0"/>
          </a:p>
        </p:txBody>
      </p:sp>
      <p:sp>
        <p:nvSpPr>
          <p:cNvPr id="28" name="Shape 26"/>
          <p:cNvSpPr/>
          <p:nvPr/>
        </p:nvSpPr>
        <p:spPr>
          <a:xfrm>
            <a:off x="572400" y="5212800"/>
            <a:ext cx="201600" cy="201600"/>
          </a:xfrm>
          <a:prstGeom prst="ellipse">
            <a:avLst/>
          </a:prstGeom>
          <a:solidFill>
            <a:srgbClr val="263B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572400" y="5230800"/>
            <a:ext cx="201600" cy="15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8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de-CH" sz="850" dirty="0"/>
          </a:p>
        </p:txBody>
      </p:sp>
      <p:sp>
        <p:nvSpPr>
          <p:cNvPr id="30" name="Text 28"/>
          <p:cNvSpPr/>
          <p:nvPr/>
        </p:nvSpPr>
        <p:spPr>
          <a:xfrm>
            <a:off x="914400" y="5220000"/>
            <a:ext cx="106128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Ein Rückweg ist beschrieben, falls die Abnahme scheitert.</a:t>
            </a:r>
            <a:endParaRPr lang="de-CH" sz="1050" dirty="0"/>
          </a:p>
        </p:txBody>
      </p:sp>
      <p:sp>
        <p:nvSpPr>
          <p:cNvPr id="31" name="Text 29"/>
          <p:cNvSpPr/>
          <p:nvPr/>
        </p:nvSpPr>
        <p:spPr>
          <a:xfrm>
            <a:off x="10765800" y="149040"/>
            <a:ext cx="1225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263B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Framework</a:t>
            </a:r>
            <a:endParaRPr lang="de-CH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120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34800" y="189000"/>
            <a:ext cx="9108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30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KPI + Timeline</a:t>
            </a:r>
            <a:endParaRPr lang="de-CH" sz="3000" dirty="0"/>
          </a:p>
        </p:txBody>
      </p:sp>
      <p:sp>
        <p:nvSpPr>
          <p:cNvPr id="4" name="Text 2"/>
          <p:cNvSpPr/>
          <p:nvPr/>
        </p:nvSpPr>
        <p:spPr>
          <a:xfrm>
            <a:off x="334800" y="1078920"/>
            <a:ext cx="11340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Illustrative Beispieldaten · keine Aussagen über ein reales Projekt</a:t>
            </a:r>
            <a:endParaRPr lang="de-CH" sz="1150" dirty="0"/>
          </a:p>
        </p:txBody>
      </p:sp>
      <p:sp>
        <p:nvSpPr>
          <p:cNvPr id="5" name="Shape 3"/>
          <p:cNvSpPr/>
          <p:nvPr/>
        </p:nvSpPr>
        <p:spPr>
          <a:xfrm>
            <a:off x="0" y="6308640"/>
            <a:ext cx="12192120" cy="28440"/>
          </a:xfrm>
          <a:prstGeom prst="rect">
            <a:avLst/>
          </a:prstGeom>
          <a:solidFill>
            <a:srgbClr val="263B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34800" y="6416640"/>
            <a:ext cx="53640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05</a:t>
            </a:r>
            <a:endParaRPr lang="de-CH" sz="1000" dirty="0"/>
          </a:p>
        </p:txBody>
      </p:sp>
      <p:sp>
        <p:nvSpPr>
          <p:cNvPr id="7" name="Text 5"/>
          <p:cNvSpPr/>
          <p:nvPr/>
        </p:nvSpPr>
        <p:spPr>
          <a:xfrm>
            <a:off x="960120" y="6419160"/>
            <a:ext cx="10882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Quelle: Framework-Beispieldaten · durch Projektbelege ersetzen</a:t>
            </a:r>
            <a:endParaRPr lang="de-CH" sz="800" dirty="0"/>
          </a:p>
        </p:txBody>
      </p:sp>
      <p:sp>
        <p:nvSpPr>
          <p:cNvPr id="8" name="Shape 6"/>
          <p:cNvSpPr/>
          <p:nvPr/>
        </p:nvSpPr>
        <p:spPr>
          <a:xfrm>
            <a:off x="334800" y="1537200"/>
            <a:ext cx="2688480" cy="1299600"/>
          </a:xfrm>
          <a:prstGeom prst="rect">
            <a:avLst/>
          </a:prstGeom>
          <a:solidFill>
            <a:srgbClr val="EEEFF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72400" y="1720800"/>
            <a:ext cx="221328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4000" b="1" dirty="0">
                <a:solidFill>
                  <a:srgbClr val="263B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24</a:t>
            </a:r>
            <a:endParaRPr lang="de-CH" sz="4000" dirty="0"/>
          </a:p>
        </p:txBody>
      </p:sp>
      <p:sp>
        <p:nvSpPr>
          <p:cNvPr id="10" name="Text 8"/>
          <p:cNvSpPr/>
          <p:nvPr/>
        </p:nvSpPr>
        <p:spPr>
          <a:xfrm>
            <a:off x="572400" y="2386800"/>
            <a:ext cx="221328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Module</a:t>
            </a:r>
            <a:endParaRPr lang="de-CH" sz="1050" dirty="0"/>
          </a:p>
        </p:txBody>
      </p:sp>
      <p:sp>
        <p:nvSpPr>
          <p:cNvPr id="11" name="Shape 9"/>
          <p:cNvSpPr/>
          <p:nvPr/>
        </p:nvSpPr>
        <p:spPr>
          <a:xfrm>
            <a:off x="3279600" y="1537200"/>
            <a:ext cx="2688480" cy="1299600"/>
          </a:xfrm>
          <a:prstGeom prst="rect">
            <a:avLst/>
          </a:prstGeom>
          <a:solidFill>
            <a:srgbClr val="263B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17200" y="1720800"/>
            <a:ext cx="221328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40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18</a:t>
            </a:r>
            <a:endParaRPr lang="de-CH" sz="4000" dirty="0"/>
          </a:p>
        </p:txBody>
      </p:sp>
      <p:sp>
        <p:nvSpPr>
          <p:cNvPr id="13" name="Text 11"/>
          <p:cNvSpPr/>
          <p:nvPr/>
        </p:nvSpPr>
        <p:spPr>
          <a:xfrm>
            <a:off x="3517200" y="2386800"/>
            <a:ext cx="221328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Typen</a:t>
            </a:r>
            <a:endParaRPr lang="de-CH" sz="1050" dirty="0"/>
          </a:p>
        </p:txBody>
      </p:sp>
      <p:sp>
        <p:nvSpPr>
          <p:cNvPr id="14" name="Shape 12"/>
          <p:cNvSpPr/>
          <p:nvPr/>
        </p:nvSpPr>
        <p:spPr>
          <a:xfrm>
            <a:off x="6224400" y="1537200"/>
            <a:ext cx="2688480" cy="1299600"/>
          </a:xfrm>
          <a:prstGeom prst="rect">
            <a:avLst/>
          </a:prstGeom>
          <a:solidFill>
            <a:srgbClr val="EEEFF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62000" y="1720800"/>
            <a:ext cx="221328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4000" b="1" dirty="0">
                <a:solidFill>
                  <a:srgbClr val="263B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7</a:t>
            </a:r>
            <a:endParaRPr lang="de-CH" sz="4000" dirty="0"/>
          </a:p>
        </p:txBody>
      </p:sp>
      <p:sp>
        <p:nvSpPr>
          <p:cNvPr id="16" name="Text 14"/>
          <p:cNvSpPr/>
          <p:nvPr/>
        </p:nvSpPr>
        <p:spPr>
          <a:xfrm>
            <a:off x="6462000" y="2386800"/>
            <a:ext cx="221328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Layouts</a:t>
            </a:r>
            <a:endParaRPr lang="de-CH" sz="1050" dirty="0"/>
          </a:p>
        </p:txBody>
      </p:sp>
      <p:sp>
        <p:nvSpPr>
          <p:cNvPr id="17" name="Shape 15"/>
          <p:cNvSpPr/>
          <p:nvPr/>
        </p:nvSpPr>
        <p:spPr>
          <a:xfrm>
            <a:off x="9169200" y="1537200"/>
            <a:ext cx="2688480" cy="1299600"/>
          </a:xfrm>
          <a:prstGeom prst="rect">
            <a:avLst/>
          </a:prstGeom>
          <a:solidFill>
            <a:srgbClr val="EEEFF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406800" y="1720800"/>
            <a:ext cx="221328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4000" b="1" dirty="0">
                <a:solidFill>
                  <a:srgbClr val="263B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170</a:t>
            </a:r>
            <a:endParaRPr lang="de-CH" sz="4000" dirty="0"/>
          </a:p>
        </p:txBody>
      </p:sp>
      <p:sp>
        <p:nvSpPr>
          <p:cNvPr id="19" name="Text 17"/>
          <p:cNvSpPr/>
          <p:nvPr/>
        </p:nvSpPr>
        <p:spPr>
          <a:xfrm>
            <a:off x="9406800" y="2386800"/>
            <a:ext cx="221328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Belege</a:t>
            </a:r>
            <a:endParaRPr lang="de-CH" sz="1050" dirty="0"/>
          </a:p>
        </p:txBody>
      </p:sp>
      <p:sp>
        <p:nvSpPr>
          <p:cNvPr id="20" name="Shape 18"/>
          <p:cNvSpPr/>
          <p:nvPr/>
        </p:nvSpPr>
        <p:spPr>
          <a:xfrm>
            <a:off x="702000" y="4633200"/>
            <a:ext cx="10789200" cy="32400"/>
          </a:xfrm>
          <a:prstGeom prst="rect">
            <a:avLst/>
          </a:prstGeom>
          <a:solidFill>
            <a:srgbClr val="CED2D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49600" y="4563000"/>
            <a:ext cx="172800" cy="172800"/>
          </a:xfrm>
          <a:prstGeom prst="ellipse">
            <a:avLst/>
          </a:prstGeom>
          <a:solidFill>
            <a:srgbClr val="5058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252000" y="4255200"/>
            <a:ext cx="1368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115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Jan</a:t>
            </a:r>
            <a:endParaRPr lang="de-CH" sz="1150" dirty="0"/>
          </a:p>
        </p:txBody>
      </p:sp>
      <p:sp>
        <p:nvSpPr>
          <p:cNvPr id="23" name="Text 21"/>
          <p:cNvSpPr/>
          <p:nvPr/>
        </p:nvSpPr>
        <p:spPr>
          <a:xfrm>
            <a:off x="252000" y="4867200"/>
            <a:ext cx="1368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9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Etappe 1</a:t>
            </a:r>
            <a:endParaRPr lang="de-CH" sz="950" dirty="0"/>
          </a:p>
        </p:txBody>
      </p:sp>
      <p:sp>
        <p:nvSpPr>
          <p:cNvPr id="24" name="Shape 22"/>
          <p:cNvSpPr/>
          <p:nvPr/>
        </p:nvSpPr>
        <p:spPr>
          <a:xfrm>
            <a:off x="2523600" y="4563000"/>
            <a:ext cx="172800" cy="172800"/>
          </a:xfrm>
          <a:prstGeom prst="ellipse">
            <a:avLst/>
          </a:prstGeom>
          <a:solidFill>
            <a:srgbClr val="5058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926000" y="4255200"/>
            <a:ext cx="1368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115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Mär</a:t>
            </a:r>
            <a:endParaRPr lang="de-CH" sz="1150" dirty="0"/>
          </a:p>
        </p:txBody>
      </p:sp>
      <p:sp>
        <p:nvSpPr>
          <p:cNvPr id="26" name="Text 24"/>
          <p:cNvSpPr/>
          <p:nvPr/>
        </p:nvSpPr>
        <p:spPr>
          <a:xfrm>
            <a:off x="1926000" y="4867200"/>
            <a:ext cx="1368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9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Etappe 2</a:t>
            </a:r>
            <a:endParaRPr lang="de-CH" sz="950" dirty="0"/>
          </a:p>
        </p:txBody>
      </p:sp>
      <p:sp>
        <p:nvSpPr>
          <p:cNvPr id="27" name="Shape 25"/>
          <p:cNvSpPr/>
          <p:nvPr/>
        </p:nvSpPr>
        <p:spPr>
          <a:xfrm>
            <a:off x="4197600" y="4563000"/>
            <a:ext cx="172800" cy="172800"/>
          </a:xfrm>
          <a:prstGeom prst="ellipse">
            <a:avLst/>
          </a:prstGeom>
          <a:solidFill>
            <a:srgbClr val="5058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600000" y="4255200"/>
            <a:ext cx="1368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115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Mai</a:t>
            </a:r>
            <a:endParaRPr lang="de-CH" sz="1150" dirty="0"/>
          </a:p>
        </p:txBody>
      </p:sp>
      <p:sp>
        <p:nvSpPr>
          <p:cNvPr id="29" name="Text 27"/>
          <p:cNvSpPr/>
          <p:nvPr/>
        </p:nvSpPr>
        <p:spPr>
          <a:xfrm>
            <a:off x="3600000" y="4867200"/>
            <a:ext cx="1368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9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Etappe 3</a:t>
            </a:r>
            <a:endParaRPr lang="de-CH" sz="950" dirty="0"/>
          </a:p>
        </p:txBody>
      </p:sp>
      <p:sp>
        <p:nvSpPr>
          <p:cNvPr id="30" name="Shape 28"/>
          <p:cNvSpPr/>
          <p:nvPr/>
        </p:nvSpPr>
        <p:spPr>
          <a:xfrm>
            <a:off x="5871600" y="4563000"/>
            <a:ext cx="172800" cy="172800"/>
          </a:xfrm>
          <a:prstGeom prst="ellipse">
            <a:avLst/>
          </a:prstGeom>
          <a:solidFill>
            <a:srgbClr val="5058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274000" y="4255200"/>
            <a:ext cx="1368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115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Jul</a:t>
            </a:r>
            <a:endParaRPr lang="de-CH" sz="1150" dirty="0"/>
          </a:p>
        </p:txBody>
      </p:sp>
      <p:sp>
        <p:nvSpPr>
          <p:cNvPr id="32" name="Text 30"/>
          <p:cNvSpPr/>
          <p:nvPr/>
        </p:nvSpPr>
        <p:spPr>
          <a:xfrm>
            <a:off x="5274000" y="4867200"/>
            <a:ext cx="1368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9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Etappe 4</a:t>
            </a:r>
            <a:endParaRPr lang="de-CH" sz="950" dirty="0"/>
          </a:p>
        </p:txBody>
      </p:sp>
      <p:sp>
        <p:nvSpPr>
          <p:cNvPr id="33" name="Shape 31"/>
          <p:cNvSpPr/>
          <p:nvPr/>
        </p:nvSpPr>
        <p:spPr>
          <a:xfrm>
            <a:off x="7513200" y="4530600"/>
            <a:ext cx="237600" cy="237600"/>
          </a:xfrm>
          <a:prstGeom prst="ellipse">
            <a:avLst/>
          </a:prstGeom>
          <a:solidFill>
            <a:srgbClr val="A21B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6948000" y="4255200"/>
            <a:ext cx="1368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1150" b="1" dirty="0">
                <a:solidFill>
                  <a:srgbClr val="A21B3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Heute</a:t>
            </a:r>
            <a:endParaRPr lang="de-CH" sz="1150" dirty="0"/>
          </a:p>
        </p:txBody>
      </p:sp>
      <p:sp>
        <p:nvSpPr>
          <p:cNvPr id="35" name="Text 33"/>
          <p:cNvSpPr/>
          <p:nvPr/>
        </p:nvSpPr>
        <p:spPr>
          <a:xfrm>
            <a:off x="6948000" y="4867200"/>
            <a:ext cx="1368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9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Review</a:t>
            </a:r>
            <a:endParaRPr lang="de-CH" sz="950" dirty="0"/>
          </a:p>
        </p:txBody>
      </p:sp>
      <p:sp>
        <p:nvSpPr>
          <p:cNvPr id="36" name="Shape 34"/>
          <p:cNvSpPr/>
          <p:nvPr/>
        </p:nvSpPr>
        <p:spPr>
          <a:xfrm>
            <a:off x="9219600" y="4563000"/>
            <a:ext cx="172800" cy="172800"/>
          </a:xfrm>
          <a:prstGeom prst="ellipse">
            <a:avLst/>
          </a:prstGeom>
          <a:solidFill>
            <a:srgbClr val="263B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8622000" y="4255200"/>
            <a:ext cx="1368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115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Okt</a:t>
            </a:r>
            <a:endParaRPr lang="de-CH" sz="1150" dirty="0"/>
          </a:p>
        </p:txBody>
      </p:sp>
      <p:sp>
        <p:nvSpPr>
          <p:cNvPr id="38" name="Text 36"/>
          <p:cNvSpPr/>
          <p:nvPr/>
        </p:nvSpPr>
        <p:spPr>
          <a:xfrm>
            <a:off x="8622000" y="4867200"/>
            <a:ext cx="1368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9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Etappe 6</a:t>
            </a:r>
            <a:endParaRPr lang="de-CH" sz="950" dirty="0"/>
          </a:p>
        </p:txBody>
      </p:sp>
      <p:sp>
        <p:nvSpPr>
          <p:cNvPr id="39" name="Shape 37"/>
          <p:cNvSpPr/>
          <p:nvPr/>
        </p:nvSpPr>
        <p:spPr>
          <a:xfrm>
            <a:off x="10893600" y="4563000"/>
            <a:ext cx="172800" cy="172800"/>
          </a:xfrm>
          <a:prstGeom prst="ellipse">
            <a:avLst/>
          </a:prstGeom>
          <a:solidFill>
            <a:srgbClr val="263B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10296000" y="4255200"/>
            <a:ext cx="1368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115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Dez</a:t>
            </a:r>
            <a:endParaRPr lang="de-CH" sz="1150" dirty="0"/>
          </a:p>
        </p:txBody>
      </p:sp>
      <p:sp>
        <p:nvSpPr>
          <p:cNvPr id="41" name="Text 39"/>
          <p:cNvSpPr/>
          <p:nvPr/>
        </p:nvSpPr>
        <p:spPr>
          <a:xfrm>
            <a:off x="10296000" y="4867200"/>
            <a:ext cx="1368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9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Etappe 7</a:t>
            </a:r>
            <a:endParaRPr lang="de-CH" sz="950" dirty="0"/>
          </a:p>
        </p:txBody>
      </p:sp>
      <p:sp>
        <p:nvSpPr>
          <p:cNvPr id="42" name="Text 40"/>
          <p:cNvSpPr/>
          <p:nvPr/>
        </p:nvSpPr>
        <p:spPr>
          <a:xfrm>
            <a:off x="10765800" y="149040"/>
            <a:ext cx="1225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263B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Framework</a:t>
            </a:r>
            <a:endParaRPr lang="de-CH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120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34800" y="189000"/>
            <a:ext cx="9108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30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Entscheid-Register</a:t>
            </a:r>
            <a:endParaRPr lang="de-CH" sz="3000" dirty="0"/>
          </a:p>
        </p:txBody>
      </p:sp>
      <p:sp>
        <p:nvSpPr>
          <p:cNvPr id="4" name="Text 2"/>
          <p:cNvSpPr/>
          <p:nvPr/>
        </p:nvSpPr>
        <p:spPr>
          <a:xfrm>
            <a:off x="334800" y="1078920"/>
            <a:ext cx="11340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Illustrative Beispieldaten · keine Aussagen über ein reales Projekt</a:t>
            </a:r>
            <a:endParaRPr lang="de-CH" sz="1150" dirty="0"/>
          </a:p>
        </p:txBody>
      </p:sp>
      <p:sp>
        <p:nvSpPr>
          <p:cNvPr id="5" name="Shape 3"/>
          <p:cNvSpPr/>
          <p:nvPr/>
        </p:nvSpPr>
        <p:spPr>
          <a:xfrm>
            <a:off x="0" y="6308640"/>
            <a:ext cx="12192120" cy="28440"/>
          </a:xfrm>
          <a:prstGeom prst="rect">
            <a:avLst/>
          </a:prstGeom>
          <a:solidFill>
            <a:srgbClr val="263B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34800" y="6416640"/>
            <a:ext cx="53640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06</a:t>
            </a:r>
            <a:endParaRPr lang="de-CH" sz="1000" dirty="0"/>
          </a:p>
        </p:txBody>
      </p:sp>
      <p:sp>
        <p:nvSpPr>
          <p:cNvPr id="7" name="Text 5"/>
          <p:cNvSpPr/>
          <p:nvPr/>
        </p:nvSpPr>
        <p:spPr>
          <a:xfrm>
            <a:off x="960120" y="6419160"/>
            <a:ext cx="10882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Quelle: Framework-Beispieldaten · durch Projektbelege ersetzen</a:t>
            </a:r>
            <a:endParaRPr lang="de-CH" sz="800" dirty="0"/>
          </a:p>
        </p:txBody>
      </p:sp>
      <p:sp>
        <p:nvSpPr>
          <p:cNvPr id="8" name="Text 6"/>
          <p:cNvSpPr/>
          <p:nvPr/>
        </p:nvSpPr>
        <p:spPr>
          <a:xfrm>
            <a:off x="334800" y="1537200"/>
            <a:ext cx="540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E1</a:t>
            </a:r>
            <a:endParaRPr lang="de-CH" sz="1100" dirty="0"/>
          </a:p>
        </p:txBody>
      </p:sp>
      <p:sp>
        <p:nvSpPr>
          <p:cNvPr id="9" name="Shape 7"/>
          <p:cNvSpPr/>
          <p:nvPr/>
        </p:nvSpPr>
        <p:spPr>
          <a:xfrm>
            <a:off x="1044000" y="1537200"/>
            <a:ext cx="864000" cy="216000"/>
          </a:xfrm>
          <a:prstGeom prst="roundRect">
            <a:avLst/>
          </a:prstGeom>
          <a:solidFill>
            <a:srgbClr val="A21B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80000" y="1569600"/>
            <a:ext cx="792000" cy="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8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ENTSCHEID</a:t>
            </a:r>
            <a:endParaRPr lang="de-CH" sz="800" dirty="0"/>
          </a:p>
        </p:txBody>
      </p:sp>
      <p:sp>
        <p:nvSpPr>
          <p:cNvPr id="11" name="Text 9"/>
          <p:cNvSpPr/>
          <p:nvPr/>
        </p:nvSpPr>
        <p:spPr>
          <a:xfrm>
            <a:off x="2232000" y="1537200"/>
            <a:ext cx="9360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25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Die nächste Phase freigeben</a:t>
            </a:r>
            <a:endParaRPr lang="de-CH" sz="1250" dirty="0"/>
          </a:p>
        </p:txBody>
      </p:sp>
      <p:sp>
        <p:nvSpPr>
          <p:cNvPr id="12" name="Text 10"/>
          <p:cNvSpPr/>
          <p:nvPr/>
        </p:nvSpPr>
        <p:spPr>
          <a:xfrm>
            <a:off x="2232000" y="1879200"/>
            <a:ext cx="936000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Begründung, Wirkung und Tragweite des Beschlusses.</a:t>
            </a:r>
            <a:endParaRPr lang="de-CH" sz="1000" dirty="0"/>
          </a:p>
        </p:txBody>
      </p:sp>
      <p:sp>
        <p:nvSpPr>
          <p:cNvPr id="13" name="Shape 11"/>
          <p:cNvSpPr/>
          <p:nvPr/>
        </p:nvSpPr>
        <p:spPr>
          <a:xfrm>
            <a:off x="334800" y="2383200"/>
            <a:ext cx="11520000" cy="10800"/>
          </a:xfrm>
          <a:prstGeom prst="rect">
            <a:avLst/>
          </a:prstGeom>
          <a:solidFill>
            <a:srgbClr val="CED2D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34800" y="2491200"/>
            <a:ext cx="540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A1</a:t>
            </a:r>
            <a:endParaRPr lang="de-CH" sz="1100" dirty="0"/>
          </a:p>
        </p:txBody>
      </p:sp>
      <p:sp>
        <p:nvSpPr>
          <p:cNvPr id="15" name="Shape 13"/>
          <p:cNvSpPr/>
          <p:nvPr/>
        </p:nvSpPr>
        <p:spPr>
          <a:xfrm>
            <a:off x="1044000" y="2491200"/>
            <a:ext cx="864000" cy="216000"/>
          </a:xfrm>
          <a:prstGeom prst="roundRect">
            <a:avLst/>
          </a:prstGeom>
          <a:solidFill>
            <a:srgbClr val="75500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080000" y="2523600"/>
            <a:ext cx="792000" cy="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8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AUFTRAG</a:t>
            </a:r>
            <a:endParaRPr lang="de-CH" sz="800" dirty="0"/>
          </a:p>
        </p:txBody>
      </p:sp>
      <p:sp>
        <p:nvSpPr>
          <p:cNvPr id="17" name="Text 15"/>
          <p:cNvSpPr/>
          <p:nvPr/>
        </p:nvSpPr>
        <p:spPr>
          <a:xfrm>
            <a:off x="2232000" y="2491200"/>
            <a:ext cx="9360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25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Die Abhängigkeit klären</a:t>
            </a:r>
            <a:endParaRPr lang="de-CH" sz="1250" dirty="0"/>
          </a:p>
        </p:txBody>
      </p:sp>
      <p:sp>
        <p:nvSpPr>
          <p:cNvPr id="18" name="Text 16"/>
          <p:cNvSpPr/>
          <p:nvPr/>
        </p:nvSpPr>
        <p:spPr>
          <a:xfrm>
            <a:off x="2232000" y="2833200"/>
            <a:ext cx="936000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Verantwortung und Termin sind ausdrücklich festgehalten.</a:t>
            </a:r>
            <a:endParaRPr lang="de-CH" sz="1000" dirty="0"/>
          </a:p>
        </p:txBody>
      </p:sp>
      <p:sp>
        <p:nvSpPr>
          <p:cNvPr id="19" name="Shape 17"/>
          <p:cNvSpPr/>
          <p:nvPr/>
        </p:nvSpPr>
        <p:spPr>
          <a:xfrm>
            <a:off x="334800" y="3337200"/>
            <a:ext cx="11520000" cy="10800"/>
          </a:xfrm>
          <a:prstGeom prst="rect">
            <a:avLst/>
          </a:prstGeom>
          <a:solidFill>
            <a:srgbClr val="CED2D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34800" y="3445200"/>
            <a:ext cx="540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A2</a:t>
            </a:r>
            <a:endParaRPr lang="de-CH" sz="1100" dirty="0"/>
          </a:p>
        </p:txBody>
      </p:sp>
      <p:sp>
        <p:nvSpPr>
          <p:cNvPr id="21" name="Shape 19"/>
          <p:cNvSpPr/>
          <p:nvPr/>
        </p:nvSpPr>
        <p:spPr>
          <a:xfrm>
            <a:off x="1044000" y="3445200"/>
            <a:ext cx="864000" cy="216000"/>
          </a:xfrm>
          <a:prstGeom prst="roundRect">
            <a:avLst/>
          </a:prstGeom>
          <a:solidFill>
            <a:srgbClr val="75500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080000" y="3477600"/>
            <a:ext cx="792000" cy="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8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AUFTRAG</a:t>
            </a:r>
            <a:endParaRPr lang="de-CH" sz="800" dirty="0"/>
          </a:p>
        </p:txBody>
      </p:sp>
      <p:sp>
        <p:nvSpPr>
          <p:cNvPr id="23" name="Text 21"/>
          <p:cNvSpPr/>
          <p:nvPr/>
        </p:nvSpPr>
        <p:spPr>
          <a:xfrm>
            <a:off x="2232000" y="3445200"/>
            <a:ext cx="9360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25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Die Betriebsübergabe vorbereiten</a:t>
            </a:r>
            <a:endParaRPr lang="de-CH" sz="1250" dirty="0"/>
          </a:p>
        </p:txBody>
      </p:sp>
      <p:sp>
        <p:nvSpPr>
          <p:cNvPr id="24" name="Text 22"/>
          <p:cNvSpPr/>
          <p:nvPr/>
        </p:nvSpPr>
        <p:spPr>
          <a:xfrm>
            <a:off x="2232000" y="3787200"/>
            <a:ext cx="936000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Abnahmekriterien bilden die Grundlage der Übergabe.</a:t>
            </a:r>
            <a:endParaRPr lang="de-CH" sz="1000" dirty="0"/>
          </a:p>
        </p:txBody>
      </p:sp>
      <p:sp>
        <p:nvSpPr>
          <p:cNvPr id="25" name="Shape 23"/>
          <p:cNvSpPr/>
          <p:nvPr/>
        </p:nvSpPr>
        <p:spPr>
          <a:xfrm>
            <a:off x="334800" y="4291200"/>
            <a:ext cx="11520000" cy="10800"/>
          </a:xfrm>
          <a:prstGeom prst="rect">
            <a:avLst/>
          </a:prstGeom>
          <a:solidFill>
            <a:srgbClr val="CED2D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334800" y="4399200"/>
            <a:ext cx="540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O1</a:t>
            </a:r>
            <a:endParaRPr lang="de-CH" sz="1100" dirty="0"/>
          </a:p>
        </p:txBody>
      </p:sp>
      <p:sp>
        <p:nvSpPr>
          <p:cNvPr id="27" name="Shape 25"/>
          <p:cNvSpPr/>
          <p:nvPr/>
        </p:nvSpPr>
        <p:spPr>
          <a:xfrm>
            <a:off x="1044000" y="4399200"/>
            <a:ext cx="864000" cy="216000"/>
          </a:xfrm>
          <a:prstGeom prst="roundRect">
            <a:avLst/>
          </a:prstGeom>
          <a:solidFill>
            <a:srgbClr val="75500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1080000" y="4431600"/>
            <a:ext cx="792000" cy="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8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ZU KLÄREN</a:t>
            </a:r>
            <a:endParaRPr lang="de-CH" sz="800" dirty="0"/>
          </a:p>
        </p:txBody>
      </p:sp>
      <p:sp>
        <p:nvSpPr>
          <p:cNvPr id="29" name="Text 27"/>
          <p:cNvSpPr/>
          <p:nvPr/>
        </p:nvSpPr>
        <p:spPr>
          <a:xfrm>
            <a:off x="2232000" y="4399200"/>
            <a:ext cx="9360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25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Die offene Frage beantworten</a:t>
            </a:r>
            <a:endParaRPr lang="de-CH" sz="1250" dirty="0"/>
          </a:p>
        </p:txBody>
      </p:sp>
      <p:sp>
        <p:nvSpPr>
          <p:cNvPr id="30" name="Text 28"/>
          <p:cNvSpPr/>
          <p:nvPr/>
        </p:nvSpPr>
        <p:spPr>
          <a:xfrm>
            <a:off x="2232000" y="4741200"/>
            <a:ext cx="936000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Fehlender Beleg wird sichtbar nachgeführt.</a:t>
            </a:r>
            <a:endParaRPr lang="de-CH" sz="1000" dirty="0"/>
          </a:p>
        </p:txBody>
      </p:sp>
      <p:sp>
        <p:nvSpPr>
          <p:cNvPr id="31" name="Text 29"/>
          <p:cNvSpPr/>
          <p:nvPr/>
        </p:nvSpPr>
        <p:spPr>
          <a:xfrm>
            <a:off x="10765800" y="149040"/>
            <a:ext cx="1225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263B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Framework</a:t>
            </a:r>
            <a:endParaRPr lang="de-CH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120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2120" cy="6308640"/>
          </a:xfrm>
          <a:prstGeom prst="rect">
            <a:avLst/>
          </a:prstGeom>
          <a:solidFill>
            <a:srgbClr val="263B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34800" y="432000"/>
            <a:ext cx="93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30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Fragen und nächste Schritte</a:t>
            </a:r>
            <a:endParaRPr lang="de-CH" sz="3000" dirty="0"/>
          </a:p>
        </p:txBody>
      </p:sp>
      <p:sp>
        <p:nvSpPr>
          <p:cNvPr id="5" name="Text 3"/>
          <p:cNvSpPr/>
          <p:nvPr/>
        </p:nvSpPr>
        <p:spPr>
          <a:xfrm>
            <a:off x="334800" y="1476000"/>
            <a:ext cx="936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24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Kontakt · Verantwortliche Person</a:t>
            </a:r>
            <a:endParaRPr lang="de-CH" sz="2400" dirty="0"/>
          </a:p>
        </p:txBody>
      </p:sp>
      <p:sp>
        <p:nvSpPr>
          <p:cNvPr id="6" name="Text 4"/>
          <p:cNvSpPr/>
          <p:nvPr/>
        </p:nvSpPr>
        <p:spPr>
          <a:xfrm>
            <a:off x="334800" y="5256000"/>
            <a:ext cx="10080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Bildslot · eigenes Motiv gemäss Brand-Vorgaben</a:t>
            </a:r>
            <a:endParaRPr lang="de-CH" sz="1100" dirty="0"/>
          </a:p>
        </p:txBody>
      </p:sp>
      <p:sp>
        <p:nvSpPr>
          <p:cNvPr id="7" name="Text 5"/>
          <p:cNvSpPr/>
          <p:nvPr/>
        </p:nvSpPr>
        <p:spPr>
          <a:xfrm>
            <a:off x="10765800" y="149040"/>
            <a:ext cx="1225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Framework</a:t>
            </a:r>
            <a:endParaRPr lang="de-CH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Inter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nte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Framework · roadmap-ausblick</dc:title>
  <dc:subject>PptxGenJS Presentation</dc:subject>
  <dc:creator>Design Framework</dc:creator>
  <cp:lastModifiedBy>Design Framework</cp:lastModifiedBy>
  <cp:revision>1</cp:revision>
  <dcterms:created xsi:type="dcterms:W3CDTF">2026-10-11T23:58:21Z</dcterms:created>
  <dcterms:modified xsi:type="dcterms:W3CDTF">2026-10-11T23:58:21Z</dcterms:modified>
</cp:coreProperties>
</file>