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cover-foto.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agenda.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zwei-grosskarten.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phasen-karten-gate.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kpi-timeline.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entscheid-register.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foto-schluss.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Projektübersicht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Management-Briefing · Musterinhalt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84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de-CH" sz="2400" dirty="0"/>
          </a:p>
        </p:txBody>
      </p:sp>
      <p:sp>
        <p:nvSpPr>
          <p:cNvPr id="9" name="Text 7"/>
          <p:cNvSpPr/>
          <p:nvPr/>
        </p:nvSpPr>
        <p:spPr>
          <a:xfrm>
            <a:off x="1440000" y="1584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Ausgangslage</a:t>
            </a:r>
            <a:endParaRPr lang="de-CH" sz="2400" dirty="0"/>
          </a:p>
        </p:txBody>
      </p:sp>
      <p:sp>
        <p:nvSpPr>
          <p:cNvPr id="10" name="Text 8"/>
          <p:cNvSpPr/>
          <p:nvPr/>
        </p:nvSpPr>
        <p:spPr>
          <a:xfrm>
            <a:off x="334800" y="2520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2400" dirty="0"/>
          </a:p>
        </p:txBody>
      </p:sp>
      <p:sp>
        <p:nvSpPr>
          <p:cNvPr id="11" name="Text 9"/>
          <p:cNvSpPr/>
          <p:nvPr/>
        </p:nvSpPr>
        <p:spPr>
          <a:xfrm>
            <a:off x="1440000" y="2520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Ziele und Evidenz</a:t>
            </a:r>
            <a:endParaRPr lang="de-CH" sz="2400" dirty="0"/>
          </a:p>
        </p:txBody>
      </p:sp>
      <p:sp>
        <p:nvSpPr>
          <p:cNvPr id="12" name="Text 10"/>
          <p:cNvSpPr/>
          <p:nvPr/>
        </p:nvSpPr>
        <p:spPr>
          <a:xfrm>
            <a:off x="334800" y="3456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de-CH" sz="2400" dirty="0"/>
          </a:p>
        </p:txBody>
      </p:sp>
      <p:sp>
        <p:nvSpPr>
          <p:cNvPr id="13" name="Text 11"/>
          <p:cNvSpPr/>
          <p:nvPr/>
        </p:nvSpPr>
        <p:spPr>
          <a:xfrm>
            <a:off x="1440000" y="3456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Umsetzung</a:t>
            </a:r>
            <a:endParaRPr lang="de-CH" sz="2400" dirty="0"/>
          </a:p>
        </p:txBody>
      </p:sp>
      <p:sp>
        <p:nvSpPr>
          <p:cNvPr id="14" name="Text 12"/>
          <p:cNvSpPr/>
          <p:nvPr/>
        </p:nvSpPr>
        <p:spPr>
          <a:xfrm>
            <a:off x="334800" y="4392000"/>
            <a:ext cx="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2400" dirty="0"/>
          </a:p>
        </p:txBody>
      </p:sp>
      <p:sp>
        <p:nvSpPr>
          <p:cNvPr id="15" name="Text 13"/>
          <p:cNvSpPr/>
          <p:nvPr/>
        </p:nvSpPr>
        <p:spPr>
          <a:xfrm>
            <a:off x="1440000" y="4392000"/>
            <a:ext cx="97200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Entscheidungen</a:t>
            </a:r>
            <a:endParaRPr lang="de-CH" sz="2400" dirty="0"/>
          </a:p>
        </p:txBody>
      </p:sp>
      <p:sp>
        <p:nvSpPr>
          <p:cNvPr id="16" name="Text 14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Zwei Grosskarten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5669280" cy="453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51940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Ausgangslage, belegt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85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VERFAHREN HEUTE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572400" y="2365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Drei getrennte Abläufe</a:t>
            </a:r>
            <a:endParaRPr lang="de-CH" sz="1100" dirty="0"/>
          </a:p>
        </p:txBody>
      </p:sp>
      <p:sp>
        <p:nvSpPr>
          <p:cNvPr id="12" name="Text 10"/>
          <p:cNvSpPr/>
          <p:nvPr/>
        </p:nvSpPr>
        <p:spPr>
          <a:xfrm>
            <a:off x="572400" y="2779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AUFWAND PRO FALL</a:t>
            </a:r>
            <a:endParaRPr lang="de-CH" sz="800" dirty="0"/>
          </a:p>
        </p:txBody>
      </p:sp>
      <p:sp>
        <p:nvSpPr>
          <p:cNvPr id="13" name="Text 11"/>
          <p:cNvSpPr/>
          <p:nvPr/>
        </p:nvSpPr>
        <p:spPr>
          <a:xfrm>
            <a:off x="572400" y="2959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 Minuten · Beispiel</a:t>
            </a:r>
            <a:endParaRPr lang="de-CH" sz="1100" dirty="0"/>
          </a:p>
        </p:txBody>
      </p:sp>
      <p:sp>
        <p:nvSpPr>
          <p:cNvPr id="14" name="Text 12"/>
          <p:cNvSpPr/>
          <p:nvPr/>
        </p:nvSpPr>
        <p:spPr>
          <a:xfrm>
            <a:off x="572400" y="3373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FEHLERQUOTE</a:t>
            </a:r>
            <a:endParaRPr lang="de-CH" sz="800" dirty="0"/>
          </a:p>
        </p:txBody>
      </p:sp>
      <p:sp>
        <p:nvSpPr>
          <p:cNvPr id="15" name="Text 13"/>
          <p:cNvSpPr/>
          <p:nvPr/>
        </p:nvSpPr>
        <p:spPr>
          <a:xfrm>
            <a:off x="572400" y="3553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4,8 % · Beispiel</a:t>
            </a:r>
            <a:endParaRPr lang="de-CH" sz="1100" dirty="0"/>
          </a:p>
        </p:txBody>
      </p:sp>
      <p:sp>
        <p:nvSpPr>
          <p:cNvPr id="16" name="Text 14"/>
          <p:cNvSpPr/>
          <p:nvPr/>
        </p:nvSpPr>
        <p:spPr>
          <a:xfrm>
            <a:off x="572400" y="3967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DATENSTAND</a:t>
            </a:r>
            <a:endParaRPr lang="de-CH" sz="800" dirty="0"/>
          </a:p>
        </p:txBody>
      </p:sp>
      <p:sp>
        <p:nvSpPr>
          <p:cNvPr id="17" name="Text 15"/>
          <p:cNvSpPr/>
          <p:nvPr/>
        </p:nvSpPr>
        <p:spPr>
          <a:xfrm>
            <a:off x="572400" y="4147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Abrufdatum und Beleg</a:t>
            </a:r>
            <a:endParaRPr lang="de-CH" sz="1100" dirty="0"/>
          </a:p>
        </p:txBody>
      </p:sp>
      <p:sp>
        <p:nvSpPr>
          <p:cNvPr id="18" name="Text 16"/>
          <p:cNvSpPr/>
          <p:nvPr/>
        </p:nvSpPr>
        <p:spPr>
          <a:xfrm>
            <a:off x="572400" y="5065200"/>
            <a:ext cx="519408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 Werte sind Beispieldaten, durch Projektbelege zu ersetzen.</a:t>
            </a:r>
            <a:endParaRPr lang="de-CH" sz="1050" dirty="0"/>
          </a:p>
        </p:txBody>
      </p:sp>
      <p:sp>
        <p:nvSpPr>
          <p:cNvPr id="19" name="Shape 17"/>
          <p:cNvSpPr/>
          <p:nvPr/>
        </p:nvSpPr>
        <p:spPr>
          <a:xfrm>
            <a:off x="6192000" y="1537200"/>
            <a:ext cx="5669280" cy="453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29600" y="1720800"/>
            <a:ext cx="51940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Das Ziel, gedeutet</a:t>
            </a:r>
            <a:endParaRPr lang="de-CH" sz="1300" dirty="0"/>
          </a:p>
        </p:txBody>
      </p:sp>
      <p:sp>
        <p:nvSpPr>
          <p:cNvPr id="21" name="Text 19"/>
          <p:cNvSpPr/>
          <p:nvPr/>
        </p:nvSpPr>
        <p:spPr>
          <a:xfrm>
            <a:off x="6429600" y="2185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FÄHIGKEIT</a:t>
            </a:r>
            <a:endParaRPr lang="de-CH" sz="800" dirty="0"/>
          </a:p>
        </p:txBody>
      </p:sp>
      <p:sp>
        <p:nvSpPr>
          <p:cNvPr id="22" name="Text 20"/>
          <p:cNvSpPr/>
          <p:nvPr/>
        </p:nvSpPr>
        <p:spPr>
          <a:xfrm>
            <a:off x="6429600" y="2365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abgestimmter Ablauf</a:t>
            </a:r>
            <a:endParaRPr lang="de-CH" sz="1100" dirty="0"/>
          </a:p>
        </p:txBody>
      </p:sp>
      <p:sp>
        <p:nvSpPr>
          <p:cNvPr id="23" name="Text 21"/>
          <p:cNvSpPr/>
          <p:nvPr/>
        </p:nvSpPr>
        <p:spPr>
          <a:xfrm>
            <a:off x="6429600" y="2779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ERFOLGSKRITERIUM</a:t>
            </a:r>
            <a:endParaRPr lang="de-CH" sz="800" dirty="0"/>
          </a:p>
        </p:txBody>
      </p:sp>
      <p:sp>
        <p:nvSpPr>
          <p:cNvPr id="24" name="Text 22"/>
          <p:cNvSpPr/>
          <p:nvPr/>
        </p:nvSpPr>
        <p:spPr>
          <a:xfrm>
            <a:off x="6429600" y="2959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messbarer Effekt</a:t>
            </a:r>
            <a:endParaRPr lang="de-CH" sz="1100" dirty="0"/>
          </a:p>
        </p:txBody>
      </p:sp>
      <p:sp>
        <p:nvSpPr>
          <p:cNvPr id="25" name="Text 23"/>
          <p:cNvSpPr/>
          <p:nvPr/>
        </p:nvSpPr>
        <p:spPr>
          <a:xfrm>
            <a:off x="6429600" y="3373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VORAUSSETZUNG</a:t>
            </a:r>
            <a:endParaRPr lang="de-CH" sz="800" dirty="0"/>
          </a:p>
        </p:txBody>
      </p:sp>
      <p:sp>
        <p:nvSpPr>
          <p:cNvPr id="26" name="Text 24"/>
          <p:cNvSpPr/>
          <p:nvPr/>
        </p:nvSpPr>
        <p:spPr>
          <a:xfrm>
            <a:off x="6429600" y="3553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Schulung und Betriebsübergabe</a:t>
            </a:r>
            <a:endParaRPr lang="de-CH" sz="1100" dirty="0"/>
          </a:p>
        </p:txBody>
      </p:sp>
      <p:sp>
        <p:nvSpPr>
          <p:cNvPr id="27" name="Text 25"/>
          <p:cNvSpPr/>
          <p:nvPr/>
        </p:nvSpPr>
        <p:spPr>
          <a:xfrm>
            <a:off x="6429600" y="3967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UNSICHERHEIT</a:t>
            </a:r>
            <a:endParaRPr lang="de-CH" sz="800" dirty="0"/>
          </a:p>
        </p:txBody>
      </p:sp>
      <p:sp>
        <p:nvSpPr>
          <p:cNvPr id="28" name="Text 26"/>
          <p:cNvSpPr/>
          <p:nvPr/>
        </p:nvSpPr>
        <p:spPr>
          <a:xfrm>
            <a:off x="6429600" y="4147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Übergangsbetrieb bleibt zu prüfen</a:t>
            </a:r>
            <a:endParaRPr lang="de-CH" sz="1100" dirty="0"/>
          </a:p>
        </p:txBody>
      </p:sp>
      <p:sp>
        <p:nvSpPr>
          <p:cNvPr id="29" name="Text 27"/>
          <p:cNvSpPr/>
          <p:nvPr/>
        </p:nvSpPr>
        <p:spPr>
          <a:xfrm>
            <a:off x="6429600" y="5065200"/>
            <a:ext cx="519408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Ziel und Annahmen sind ausdrücklich als Deutung gekennzeichnet.</a:t>
            </a:r>
            <a:endParaRPr lang="de-CH" sz="1050" dirty="0"/>
          </a:p>
        </p:txBody>
      </p:sp>
      <p:sp>
        <p:nvSpPr>
          <p:cNvPr id="30" name="Text 28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Phasen-Karten mit Gate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2688480" cy="239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Q1 · Vorbereiten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11" name="Shape 9"/>
          <p:cNvSpPr/>
          <p:nvPr/>
        </p:nvSpPr>
        <p:spPr>
          <a:xfrm>
            <a:off x="3279600" y="1537200"/>
            <a:ext cx="2688480" cy="239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172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Q2 · Aufbauen</a:t>
            </a:r>
            <a:endParaRPr lang="de-CH" sz="1300" dirty="0"/>
          </a:p>
        </p:txBody>
      </p:sp>
      <p:sp>
        <p:nvSpPr>
          <p:cNvPr id="13" name="Text 11"/>
          <p:cNvSpPr/>
          <p:nvPr/>
        </p:nvSpPr>
        <p:spPr>
          <a:xfrm>
            <a:off x="35172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14" name="Shape 12"/>
          <p:cNvSpPr/>
          <p:nvPr/>
        </p:nvSpPr>
        <p:spPr>
          <a:xfrm>
            <a:off x="6224400" y="1537200"/>
            <a:ext cx="2688480" cy="239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620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Q3 · Erproben</a:t>
            </a:r>
            <a:endParaRPr lang="de-CH" sz="1300" dirty="0"/>
          </a:p>
        </p:txBody>
      </p:sp>
      <p:sp>
        <p:nvSpPr>
          <p:cNvPr id="16" name="Text 14"/>
          <p:cNvSpPr/>
          <p:nvPr/>
        </p:nvSpPr>
        <p:spPr>
          <a:xfrm>
            <a:off x="64620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17" name="Shape 15"/>
          <p:cNvSpPr/>
          <p:nvPr/>
        </p:nvSpPr>
        <p:spPr>
          <a:xfrm>
            <a:off x="9169200" y="1537200"/>
            <a:ext cx="2688480" cy="2394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06800" y="1720800"/>
            <a:ext cx="22132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Q4 · Betreiben</a:t>
            </a:r>
            <a:endParaRPr lang="de-CH" sz="1300" dirty="0"/>
          </a:p>
        </p:txBody>
      </p:sp>
      <p:sp>
        <p:nvSpPr>
          <p:cNvPr id="19" name="Text 17"/>
          <p:cNvSpPr/>
          <p:nvPr/>
        </p:nvSpPr>
        <p:spPr>
          <a:xfrm>
            <a:off x="9406800" y="2149200"/>
            <a:ext cx="2213280" cy="16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Ergebnis der Phase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</a:t>
            </a:r>
            <a:endParaRPr lang="de-CH" sz="1050" dirty="0"/>
          </a:p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Termin</a:t>
            </a:r>
            <a:endParaRPr lang="de-CH" sz="1050" dirty="0"/>
          </a:p>
        </p:txBody>
      </p:sp>
      <p:sp>
        <p:nvSpPr>
          <p:cNvPr id="20" name="Shape 18"/>
          <p:cNvSpPr/>
          <p:nvPr/>
        </p:nvSpPr>
        <p:spPr>
          <a:xfrm>
            <a:off x="334800" y="4147200"/>
            <a:ext cx="11520000" cy="187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2400" y="4309200"/>
            <a:ext cx="1008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Das Gate vor Q4</a:t>
            </a:r>
            <a:endParaRPr lang="de-CH" sz="1300" dirty="0"/>
          </a:p>
        </p:txBody>
      </p:sp>
      <p:sp>
        <p:nvSpPr>
          <p:cNvPr id="22" name="Shape 20"/>
          <p:cNvSpPr/>
          <p:nvPr/>
        </p:nvSpPr>
        <p:spPr>
          <a:xfrm>
            <a:off x="572400" y="45792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72400" y="45972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de-CH" sz="850" dirty="0"/>
          </a:p>
        </p:txBody>
      </p:sp>
      <p:sp>
        <p:nvSpPr>
          <p:cNvPr id="24" name="Text 22"/>
          <p:cNvSpPr/>
          <p:nvPr/>
        </p:nvSpPr>
        <p:spPr>
          <a:xfrm>
            <a:off x="914400" y="4586400"/>
            <a:ext cx="106128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Probelauf erreicht das vereinbarte Erfolgskriterium.</a:t>
            </a:r>
            <a:endParaRPr lang="de-CH" sz="1050" dirty="0"/>
          </a:p>
        </p:txBody>
      </p:sp>
      <p:sp>
        <p:nvSpPr>
          <p:cNvPr id="25" name="Shape 23"/>
          <p:cNvSpPr/>
          <p:nvPr/>
        </p:nvSpPr>
        <p:spPr>
          <a:xfrm>
            <a:off x="572400" y="48960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2400" y="49140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de-CH" sz="850" dirty="0"/>
          </a:p>
        </p:txBody>
      </p:sp>
      <p:sp>
        <p:nvSpPr>
          <p:cNvPr id="27" name="Text 25"/>
          <p:cNvSpPr/>
          <p:nvPr/>
        </p:nvSpPr>
        <p:spPr>
          <a:xfrm>
            <a:off x="914400" y="4903200"/>
            <a:ext cx="106128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Betriebsübergabe ist dokumentiert und abgenommen.</a:t>
            </a:r>
            <a:endParaRPr lang="de-CH" sz="1050" dirty="0"/>
          </a:p>
        </p:txBody>
      </p:sp>
      <p:sp>
        <p:nvSpPr>
          <p:cNvPr id="28" name="Shape 26"/>
          <p:cNvSpPr/>
          <p:nvPr/>
        </p:nvSpPr>
        <p:spPr>
          <a:xfrm>
            <a:off x="572400" y="5212800"/>
            <a:ext cx="201600" cy="2016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72400" y="5230800"/>
            <a:ext cx="201600" cy="1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de-CH" sz="850" dirty="0"/>
          </a:p>
        </p:txBody>
      </p:sp>
      <p:sp>
        <p:nvSpPr>
          <p:cNvPr id="30" name="Text 28"/>
          <p:cNvSpPr/>
          <p:nvPr/>
        </p:nvSpPr>
        <p:spPr>
          <a:xfrm>
            <a:off x="914400" y="5220000"/>
            <a:ext cx="106128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Rückweg ist beschrieben, falls die Abnahme scheitert.</a:t>
            </a:r>
            <a:endParaRPr lang="de-CH" sz="1050" dirty="0"/>
          </a:p>
        </p:txBody>
      </p:sp>
      <p:sp>
        <p:nvSpPr>
          <p:cNvPr id="31" name="Text 29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KPI + Timeline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2688480" cy="12996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</a:t>
            </a:r>
            <a:endParaRPr lang="de-CH" sz="4000" dirty="0"/>
          </a:p>
        </p:txBody>
      </p:sp>
      <p:sp>
        <p:nvSpPr>
          <p:cNvPr id="10" name="Text 8"/>
          <p:cNvSpPr/>
          <p:nvPr/>
        </p:nvSpPr>
        <p:spPr>
          <a:xfrm>
            <a:off x="5724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Module</a:t>
            </a:r>
            <a:endParaRPr lang="de-CH" sz="1050" dirty="0"/>
          </a:p>
        </p:txBody>
      </p:sp>
      <p:sp>
        <p:nvSpPr>
          <p:cNvPr id="11" name="Shape 9"/>
          <p:cNvSpPr/>
          <p:nvPr/>
        </p:nvSpPr>
        <p:spPr>
          <a:xfrm>
            <a:off x="3279600" y="1537200"/>
            <a:ext cx="2688480" cy="12996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172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de-CH" sz="4000" dirty="0"/>
          </a:p>
        </p:txBody>
      </p:sp>
      <p:sp>
        <p:nvSpPr>
          <p:cNvPr id="13" name="Text 11"/>
          <p:cNvSpPr/>
          <p:nvPr/>
        </p:nvSpPr>
        <p:spPr>
          <a:xfrm>
            <a:off x="35172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Typen</a:t>
            </a:r>
            <a:endParaRPr lang="de-CH" sz="1050" dirty="0"/>
          </a:p>
        </p:txBody>
      </p:sp>
      <p:sp>
        <p:nvSpPr>
          <p:cNvPr id="14" name="Shape 12"/>
          <p:cNvSpPr/>
          <p:nvPr/>
        </p:nvSpPr>
        <p:spPr>
          <a:xfrm>
            <a:off x="6224400" y="1537200"/>
            <a:ext cx="2688480" cy="12996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620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de-CH" sz="4000" dirty="0"/>
          </a:p>
        </p:txBody>
      </p:sp>
      <p:sp>
        <p:nvSpPr>
          <p:cNvPr id="16" name="Text 14"/>
          <p:cNvSpPr/>
          <p:nvPr/>
        </p:nvSpPr>
        <p:spPr>
          <a:xfrm>
            <a:off x="64620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Layouts</a:t>
            </a:r>
            <a:endParaRPr lang="de-CH" sz="1050" dirty="0"/>
          </a:p>
        </p:txBody>
      </p:sp>
      <p:sp>
        <p:nvSpPr>
          <p:cNvPr id="17" name="Shape 15"/>
          <p:cNvSpPr/>
          <p:nvPr/>
        </p:nvSpPr>
        <p:spPr>
          <a:xfrm>
            <a:off x="9169200" y="1537200"/>
            <a:ext cx="2688480" cy="12996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06800" y="1720800"/>
            <a:ext cx="221328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40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170</a:t>
            </a:r>
            <a:endParaRPr lang="de-CH" sz="4000" dirty="0"/>
          </a:p>
        </p:txBody>
      </p:sp>
      <p:sp>
        <p:nvSpPr>
          <p:cNvPr id="19" name="Text 17"/>
          <p:cNvSpPr/>
          <p:nvPr/>
        </p:nvSpPr>
        <p:spPr>
          <a:xfrm>
            <a:off x="9406800" y="2386800"/>
            <a:ext cx="221328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Belege</a:t>
            </a:r>
            <a:endParaRPr lang="de-CH" sz="1050" dirty="0"/>
          </a:p>
        </p:txBody>
      </p:sp>
      <p:sp>
        <p:nvSpPr>
          <p:cNvPr id="20" name="Shape 18"/>
          <p:cNvSpPr/>
          <p:nvPr/>
        </p:nvSpPr>
        <p:spPr>
          <a:xfrm>
            <a:off x="702000" y="4633200"/>
            <a:ext cx="10789200" cy="324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49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52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Jan</a:t>
            </a:r>
            <a:endParaRPr lang="de-CH" sz="1150" dirty="0"/>
          </a:p>
        </p:txBody>
      </p:sp>
      <p:sp>
        <p:nvSpPr>
          <p:cNvPr id="23" name="Text 21"/>
          <p:cNvSpPr/>
          <p:nvPr/>
        </p:nvSpPr>
        <p:spPr>
          <a:xfrm>
            <a:off x="252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1</a:t>
            </a:r>
            <a:endParaRPr lang="de-CH" sz="950" dirty="0"/>
          </a:p>
        </p:txBody>
      </p:sp>
      <p:sp>
        <p:nvSpPr>
          <p:cNvPr id="24" name="Shape 22"/>
          <p:cNvSpPr/>
          <p:nvPr/>
        </p:nvSpPr>
        <p:spPr>
          <a:xfrm>
            <a:off x="2523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26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Mär</a:t>
            </a:r>
            <a:endParaRPr lang="de-CH" sz="1150" dirty="0"/>
          </a:p>
        </p:txBody>
      </p:sp>
      <p:sp>
        <p:nvSpPr>
          <p:cNvPr id="26" name="Text 24"/>
          <p:cNvSpPr/>
          <p:nvPr/>
        </p:nvSpPr>
        <p:spPr>
          <a:xfrm>
            <a:off x="1926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2</a:t>
            </a:r>
            <a:endParaRPr lang="de-CH" sz="950" dirty="0"/>
          </a:p>
        </p:txBody>
      </p:sp>
      <p:sp>
        <p:nvSpPr>
          <p:cNvPr id="27" name="Shape 25"/>
          <p:cNvSpPr/>
          <p:nvPr/>
        </p:nvSpPr>
        <p:spPr>
          <a:xfrm>
            <a:off x="4197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600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</a:t>
            </a:r>
            <a:endParaRPr lang="de-CH" sz="1150" dirty="0"/>
          </a:p>
        </p:txBody>
      </p:sp>
      <p:sp>
        <p:nvSpPr>
          <p:cNvPr id="29" name="Text 27"/>
          <p:cNvSpPr/>
          <p:nvPr/>
        </p:nvSpPr>
        <p:spPr>
          <a:xfrm>
            <a:off x="3600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3</a:t>
            </a:r>
            <a:endParaRPr lang="de-CH" sz="950" dirty="0"/>
          </a:p>
        </p:txBody>
      </p:sp>
      <p:sp>
        <p:nvSpPr>
          <p:cNvPr id="30" name="Shape 28"/>
          <p:cNvSpPr/>
          <p:nvPr/>
        </p:nvSpPr>
        <p:spPr>
          <a:xfrm>
            <a:off x="5871600" y="4563000"/>
            <a:ext cx="172800" cy="172800"/>
          </a:xfrm>
          <a:prstGeom prst="ellipse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274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Jul</a:t>
            </a:r>
            <a:endParaRPr lang="de-CH" sz="1150" dirty="0"/>
          </a:p>
        </p:txBody>
      </p:sp>
      <p:sp>
        <p:nvSpPr>
          <p:cNvPr id="32" name="Text 30"/>
          <p:cNvSpPr/>
          <p:nvPr/>
        </p:nvSpPr>
        <p:spPr>
          <a:xfrm>
            <a:off x="5274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4</a:t>
            </a:r>
            <a:endParaRPr lang="de-CH" sz="950" dirty="0"/>
          </a:p>
        </p:txBody>
      </p:sp>
      <p:sp>
        <p:nvSpPr>
          <p:cNvPr id="33" name="Shape 31"/>
          <p:cNvSpPr/>
          <p:nvPr/>
        </p:nvSpPr>
        <p:spPr>
          <a:xfrm>
            <a:off x="7513200" y="4530600"/>
            <a:ext cx="237600" cy="237600"/>
          </a:xfrm>
          <a:prstGeom prst="ellipse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948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Heute</a:t>
            </a:r>
            <a:endParaRPr lang="de-CH" sz="1150" dirty="0"/>
          </a:p>
        </p:txBody>
      </p:sp>
      <p:sp>
        <p:nvSpPr>
          <p:cNvPr id="35" name="Text 33"/>
          <p:cNvSpPr/>
          <p:nvPr/>
        </p:nvSpPr>
        <p:spPr>
          <a:xfrm>
            <a:off x="6948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Review</a:t>
            </a:r>
            <a:endParaRPr lang="de-CH" sz="950" dirty="0"/>
          </a:p>
        </p:txBody>
      </p:sp>
      <p:sp>
        <p:nvSpPr>
          <p:cNvPr id="36" name="Shape 34"/>
          <p:cNvSpPr/>
          <p:nvPr/>
        </p:nvSpPr>
        <p:spPr>
          <a:xfrm>
            <a:off x="9219600" y="4563000"/>
            <a:ext cx="172800" cy="1728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622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Okt</a:t>
            </a:r>
            <a:endParaRPr lang="de-CH" sz="1150" dirty="0"/>
          </a:p>
        </p:txBody>
      </p:sp>
      <p:sp>
        <p:nvSpPr>
          <p:cNvPr id="38" name="Text 36"/>
          <p:cNvSpPr/>
          <p:nvPr/>
        </p:nvSpPr>
        <p:spPr>
          <a:xfrm>
            <a:off x="8622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6</a:t>
            </a:r>
            <a:endParaRPr lang="de-CH" sz="950" dirty="0"/>
          </a:p>
        </p:txBody>
      </p:sp>
      <p:sp>
        <p:nvSpPr>
          <p:cNvPr id="39" name="Shape 37"/>
          <p:cNvSpPr/>
          <p:nvPr/>
        </p:nvSpPr>
        <p:spPr>
          <a:xfrm>
            <a:off x="10893600" y="4563000"/>
            <a:ext cx="172800" cy="172800"/>
          </a:xfrm>
          <a:prstGeom prst="ellipse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296000" y="4255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1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Dez</a:t>
            </a:r>
            <a:endParaRPr lang="de-CH" sz="1150" dirty="0"/>
          </a:p>
        </p:txBody>
      </p:sp>
      <p:sp>
        <p:nvSpPr>
          <p:cNvPr id="41" name="Text 39"/>
          <p:cNvSpPr/>
          <p:nvPr/>
        </p:nvSpPr>
        <p:spPr>
          <a:xfrm>
            <a:off x="10296000" y="4867200"/>
            <a:ext cx="1368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Etappe 7</a:t>
            </a:r>
            <a:endParaRPr lang="de-CH" sz="950" dirty="0"/>
          </a:p>
        </p:txBody>
      </p:sp>
      <p:sp>
        <p:nvSpPr>
          <p:cNvPr id="42" name="Text 40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Entscheid-Register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E1</a:t>
            </a:r>
            <a:endParaRPr lang="de-CH" sz="1100" dirty="0"/>
          </a:p>
        </p:txBody>
      </p:sp>
      <p:sp>
        <p:nvSpPr>
          <p:cNvPr id="9" name="Shape 7"/>
          <p:cNvSpPr/>
          <p:nvPr/>
        </p:nvSpPr>
        <p:spPr>
          <a:xfrm>
            <a:off x="1044000" y="1537200"/>
            <a:ext cx="864000" cy="216000"/>
          </a:xfrm>
          <a:prstGeom prst="round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80000" y="1569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2232000" y="1537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nächste Phase freigeben</a:t>
            </a:r>
            <a:endParaRPr lang="de-CH" sz="1250" dirty="0"/>
          </a:p>
        </p:txBody>
      </p:sp>
      <p:sp>
        <p:nvSpPr>
          <p:cNvPr id="12" name="Text 10"/>
          <p:cNvSpPr/>
          <p:nvPr/>
        </p:nvSpPr>
        <p:spPr>
          <a:xfrm>
            <a:off x="2232000" y="1879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Begründung, Wirkung und Tragweite des Beschlusses.</a:t>
            </a:r>
            <a:endParaRPr lang="de-CH" sz="1000" dirty="0"/>
          </a:p>
        </p:txBody>
      </p:sp>
      <p:sp>
        <p:nvSpPr>
          <p:cNvPr id="13" name="Shape 11"/>
          <p:cNvSpPr/>
          <p:nvPr/>
        </p:nvSpPr>
        <p:spPr>
          <a:xfrm>
            <a:off x="334800" y="2383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800" y="2491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A1</a:t>
            </a:r>
            <a:endParaRPr lang="de-CH" sz="1100" dirty="0"/>
          </a:p>
        </p:txBody>
      </p:sp>
      <p:sp>
        <p:nvSpPr>
          <p:cNvPr id="15" name="Shape 13"/>
          <p:cNvSpPr/>
          <p:nvPr/>
        </p:nvSpPr>
        <p:spPr>
          <a:xfrm>
            <a:off x="1044000" y="2491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80000" y="2523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AUFTRAG</a:t>
            </a:r>
            <a:endParaRPr lang="de-CH" sz="800" dirty="0"/>
          </a:p>
        </p:txBody>
      </p:sp>
      <p:sp>
        <p:nvSpPr>
          <p:cNvPr id="17" name="Text 15"/>
          <p:cNvSpPr/>
          <p:nvPr/>
        </p:nvSpPr>
        <p:spPr>
          <a:xfrm>
            <a:off x="2232000" y="2491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Abhängigkeit klären</a:t>
            </a:r>
            <a:endParaRPr lang="de-CH" sz="1250" dirty="0"/>
          </a:p>
        </p:txBody>
      </p:sp>
      <p:sp>
        <p:nvSpPr>
          <p:cNvPr id="18" name="Text 16"/>
          <p:cNvSpPr/>
          <p:nvPr/>
        </p:nvSpPr>
        <p:spPr>
          <a:xfrm>
            <a:off x="2232000" y="2833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 und Termin sind ausdrücklich festgehalten.</a:t>
            </a:r>
            <a:endParaRPr lang="de-CH" sz="1000" dirty="0"/>
          </a:p>
        </p:txBody>
      </p:sp>
      <p:sp>
        <p:nvSpPr>
          <p:cNvPr id="19" name="Shape 17"/>
          <p:cNvSpPr/>
          <p:nvPr/>
        </p:nvSpPr>
        <p:spPr>
          <a:xfrm>
            <a:off x="334800" y="3337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4800" y="3445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A2</a:t>
            </a:r>
            <a:endParaRPr lang="de-CH" sz="1100" dirty="0"/>
          </a:p>
        </p:txBody>
      </p:sp>
      <p:sp>
        <p:nvSpPr>
          <p:cNvPr id="21" name="Shape 19"/>
          <p:cNvSpPr/>
          <p:nvPr/>
        </p:nvSpPr>
        <p:spPr>
          <a:xfrm>
            <a:off x="1044000" y="3445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80000" y="3477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AUFTRAG</a:t>
            </a:r>
            <a:endParaRPr lang="de-CH" sz="800" dirty="0"/>
          </a:p>
        </p:txBody>
      </p:sp>
      <p:sp>
        <p:nvSpPr>
          <p:cNvPr id="23" name="Text 21"/>
          <p:cNvSpPr/>
          <p:nvPr/>
        </p:nvSpPr>
        <p:spPr>
          <a:xfrm>
            <a:off x="2232000" y="3445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Betriebsübergabe vorbereiten</a:t>
            </a:r>
            <a:endParaRPr lang="de-CH" sz="1250" dirty="0"/>
          </a:p>
        </p:txBody>
      </p:sp>
      <p:sp>
        <p:nvSpPr>
          <p:cNvPr id="24" name="Text 22"/>
          <p:cNvSpPr/>
          <p:nvPr/>
        </p:nvSpPr>
        <p:spPr>
          <a:xfrm>
            <a:off x="2232000" y="3787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Abnahmekriterien bilden die Grundlage der Übergabe.</a:t>
            </a:r>
            <a:endParaRPr lang="de-CH" sz="1000" dirty="0"/>
          </a:p>
        </p:txBody>
      </p:sp>
      <p:sp>
        <p:nvSpPr>
          <p:cNvPr id="25" name="Shape 23"/>
          <p:cNvSpPr/>
          <p:nvPr/>
        </p:nvSpPr>
        <p:spPr>
          <a:xfrm>
            <a:off x="334800" y="4291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34800" y="4399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O1</a:t>
            </a:r>
            <a:endParaRPr lang="de-CH" sz="1100" dirty="0"/>
          </a:p>
        </p:txBody>
      </p:sp>
      <p:sp>
        <p:nvSpPr>
          <p:cNvPr id="27" name="Shape 25"/>
          <p:cNvSpPr/>
          <p:nvPr/>
        </p:nvSpPr>
        <p:spPr>
          <a:xfrm>
            <a:off x="1044000" y="4399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80000" y="4431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 KLÄREN</a:t>
            </a:r>
            <a:endParaRPr lang="de-CH" sz="800" dirty="0"/>
          </a:p>
        </p:txBody>
      </p:sp>
      <p:sp>
        <p:nvSpPr>
          <p:cNvPr id="29" name="Text 27"/>
          <p:cNvSpPr/>
          <p:nvPr/>
        </p:nvSpPr>
        <p:spPr>
          <a:xfrm>
            <a:off x="2232000" y="4399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offene Frage beantworten</a:t>
            </a:r>
            <a:endParaRPr lang="de-CH" sz="1250" dirty="0"/>
          </a:p>
        </p:txBody>
      </p:sp>
      <p:sp>
        <p:nvSpPr>
          <p:cNvPr id="30" name="Text 28"/>
          <p:cNvSpPr/>
          <p:nvPr/>
        </p:nvSpPr>
        <p:spPr>
          <a:xfrm>
            <a:off x="2232000" y="4741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Fehlender Beleg wird sichtbar nachgeführt.</a:t>
            </a:r>
            <a:endParaRPr lang="de-CH" sz="1000" dirty="0"/>
          </a:p>
        </p:txBody>
      </p:sp>
      <p:sp>
        <p:nvSpPr>
          <p:cNvPr id="31" name="Text 29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Fragen und nächste Schritte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Kontakt · Verantwortliche Person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· projekt-kickoff</dc:title>
  <dc:subject>PptxGenJS Presentation</dc:subject>
  <dc:creator>Design Framework</dc:creator>
  <cp:lastModifiedBy>Design Framework</cp:lastModifiedBy>
  <cp:revision>1</cp:revision>
  <dcterms:created xsi:type="dcterms:W3CDTF">2026-10-11T23:58:21Z</dcterms:created>
  <dcterms:modified xsi:type="dcterms:W3CDTF">2026-10-11T23:58:21Z</dcterms:modified>
</cp:coreProperties>
</file>