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2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Vorperiode</c:v>
                </c:pt>
              </c:strCache>
            </c:strRef>
          </c:tx>
          <c:spPr>
            <a:solidFill>
              <a:srgbClr val="505866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de-CH" sz="900" b="1"/>
                      <a:t>5,24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1"/>
              <c:tx>
                <c:rich>
                  <a:bodyPr/>
                  <a:lstStyle/>
                  <a:p>
                    <a:r>
                      <a:rPr lang="de-CH" sz="900" b="1"/>
                      <a:t>2,89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2"/>
              <c:tx>
                <c:rich>
                  <a:bodyPr/>
                  <a:lstStyle/>
                  <a:p>
                    <a:r>
                      <a:rPr lang="de-CH" sz="900" b="1"/>
                      <a:t>15,74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showVal val="0"/>
          </c:dLbls>
          <c:cat>
            <c:multiLvlStrRef>
              <c:f>Sheet1!$A$2:$A$4</c:f>
              <c:multiLvlStrCache>
                <c:ptCount val="3"/>
                <c:lvl>
                  <c:pt idx="0">
                    <c:v>Nutzung</c:v>
                  </c:pt>
                  <c:pt idx="1">
                    <c:v>Personen</c:v>
                  </c:pt>
                  <c:pt idx="2">
                    <c:v>Aufrufe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5.24</c:v>
                </c:pt>
                <c:pt idx="1">
                  <c:v>2.89</c:v>
                </c:pt>
                <c:pt idx="2">
                  <c:v>15.74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Aktuell</c:v>
                </c:pt>
              </c:strCache>
            </c:strRef>
          </c:tx>
          <c:spPr>
            <a:solidFill>
              <a:srgbClr val="263B70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de-CH" sz="900" b="1"/>
                      <a:t>5,01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1"/>
              <c:tx>
                <c:rich>
                  <a:bodyPr/>
                  <a:lstStyle/>
                  <a:p>
                    <a:r>
                      <a:rPr lang="de-CH" sz="900" b="1"/>
                      <a:t>2,76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2"/>
              <c:tx>
                <c:rich>
                  <a:bodyPr/>
                  <a:lstStyle/>
                  <a:p>
                    <a:r>
                      <a:rPr lang="de-CH" sz="900" b="1"/>
                      <a:t>14,68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showVal val="0"/>
          </c:dLbls>
          <c:cat>
            <c:multiLvlStrRef>
              <c:f>Sheet1!$A$2:$A$4</c:f>
              <c:multiLvlStrCache>
                <c:ptCount val="3"/>
                <c:lvl>
                  <c:pt idx="0">
                    <c:v>Nutzung</c:v>
                  </c:pt>
                  <c:pt idx="1">
                    <c:v>Personen</c:v>
                  </c:pt>
                  <c:pt idx="2">
                    <c:v>Aufrufe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5.01</c:v>
                </c:pt>
                <c:pt idx="1">
                  <c:v>2.76</c:v>
                </c:pt>
                <c:pt idx="2">
                  <c:v>14.68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ED2DA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gemeldet</c:v>
                </c:pt>
              </c:strCache>
            </c:strRef>
          </c:tx>
          <c:spPr>
            <a:solidFill>
              <a:srgbClr val="263B70"/>
            </a:solidFill>
            <a:ln w="25400" cap="flat">
              <a:solidFill>
                <a:srgbClr val="263B70"/>
              </a:solidFill>
              <a:prstDash val="solid"/>
              <a:round/>
            </a:ln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63B70"/>
              </a:solidFill>
              <a:ln w="9525" cap="flat">
                <a:solidFill>
                  <a:srgbClr val="263B7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Jan</c:v>
                  </c:pt>
                  <c:pt idx="1">
                    <c:v>Feb</c:v>
                  </c:pt>
                  <c:pt idx="2">
                    <c:v>Mär</c:v>
                  </c:pt>
                  <c:pt idx="3">
                    <c:v>Apr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0.15</c:v>
                </c:pt>
                <c:pt idx="2">
                  <c:v>0.28</c:v>
                </c:pt>
                <c:pt idx="3">
                  <c:v>0.42</c:v>
                </c:pt>
                <c:pt idx="4">
                  <c:v>2.65</c:v>
                </c:pt>
                <c:pt idx="5">
                  <c:v>0.95</c:v>
                </c:pt>
                <c:pt idx="6">
                  <c:v>0.8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bereinigt</c:v>
                </c:pt>
              </c:strCache>
            </c:strRef>
          </c:tx>
          <c:spPr>
            <a:solidFill>
              <a:srgbClr val="505866"/>
            </a:solidFill>
            <a:ln w="25400" cap="flat">
              <a:solidFill>
                <a:srgbClr val="505866"/>
              </a:solidFill>
              <a:prstDash val="solid"/>
              <a:round/>
            </a:ln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505866"/>
              </a:solidFill>
              <a:ln w="9525" cap="flat">
                <a:solidFill>
                  <a:srgbClr val="50586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Jan</c:v>
                  </c:pt>
                  <c:pt idx="1">
                    <c:v>Feb</c:v>
                  </c:pt>
                  <c:pt idx="2">
                    <c:v>Mär</c:v>
                  </c:pt>
                  <c:pt idx="3">
                    <c:v>Apr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0.12</c:v>
                </c:pt>
                <c:pt idx="2">
                  <c:v>0.25</c:v>
                </c:pt>
                <c:pt idx="3">
                  <c:v>0.38</c:v>
                </c:pt>
                <c:pt idx="4">
                  <c:v>0.52</c:v>
                </c:pt>
                <c:pt idx="5">
                  <c:v>0.63</c:v>
                </c:pt>
                <c:pt idx="6">
                  <c:v>0.72</c:v>
                </c:pt>
              </c:numCache>
            </c:numRef>
          </c:val>
          <c:smooth val="0"/>
        </c:ser>
        <c:dLbls>
          <c:numFmt formatCode="0.0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ED2DA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cover-foto.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agenda.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kapitel-trenner.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foto-schluss.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management-summary.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karten-steckbrief.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zwei-grosskarten.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modul-karten-mit-chart.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phasen-karten-gate.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quellen-grid.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kpi-board.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kpi-timeline.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textbox-tabelle.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split-tabelle.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drei-schritt-beweis.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shape-balkendiagramm.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vollbild-grafik.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entscheid-register.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Projektübersicht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Management-Briefing · Musterinhalt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84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de-CH" sz="2400" dirty="0"/>
          </a:p>
        </p:txBody>
      </p:sp>
      <p:sp>
        <p:nvSpPr>
          <p:cNvPr id="9" name="Text 7"/>
          <p:cNvSpPr/>
          <p:nvPr/>
        </p:nvSpPr>
        <p:spPr>
          <a:xfrm>
            <a:off x="1440000" y="1584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Ausgangslage</a:t>
            </a:r>
            <a:endParaRPr lang="de-CH" sz="2400" dirty="0"/>
          </a:p>
        </p:txBody>
      </p:sp>
      <p:sp>
        <p:nvSpPr>
          <p:cNvPr id="10" name="Text 8"/>
          <p:cNvSpPr/>
          <p:nvPr/>
        </p:nvSpPr>
        <p:spPr>
          <a:xfrm>
            <a:off x="334800" y="2520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2400" dirty="0"/>
          </a:p>
        </p:txBody>
      </p:sp>
      <p:sp>
        <p:nvSpPr>
          <p:cNvPr id="11" name="Text 9"/>
          <p:cNvSpPr/>
          <p:nvPr/>
        </p:nvSpPr>
        <p:spPr>
          <a:xfrm>
            <a:off x="1440000" y="2520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Ziele und Evidenz</a:t>
            </a:r>
            <a:endParaRPr lang="de-CH" sz="2400" dirty="0"/>
          </a:p>
        </p:txBody>
      </p:sp>
      <p:sp>
        <p:nvSpPr>
          <p:cNvPr id="12" name="Text 10"/>
          <p:cNvSpPr/>
          <p:nvPr/>
        </p:nvSpPr>
        <p:spPr>
          <a:xfrm>
            <a:off x="334800" y="3456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de-CH" sz="2400" dirty="0"/>
          </a:p>
        </p:txBody>
      </p:sp>
      <p:sp>
        <p:nvSpPr>
          <p:cNvPr id="13" name="Text 11"/>
          <p:cNvSpPr/>
          <p:nvPr/>
        </p:nvSpPr>
        <p:spPr>
          <a:xfrm>
            <a:off x="1440000" y="3456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Umsetzung</a:t>
            </a:r>
            <a:endParaRPr lang="de-CH" sz="2400" dirty="0"/>
          </a:p>
        </p:txBody>
      </p:sp>
      <p:sp>
        <p:nvSpPr>
          <p:cNvPr id="14" name="Text 12"/>
          <p:cNvSpPr/>
          <p:nvPr/>
        </p:nvSpPr>
        <p:spPr>
          <a:xfrm>
            <a:off x="334800" y="4392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2400" dirty="0"/>
          </a:p>
        </p:txBody>
      </p:sp>
      <p:sp>
        <p:nvSpPr>
          <p:cNvPr id="15" name="Text 13"/>
          <p:cNvSpPr/>
          <p:nvPr/>
        </p:nvSpPr>
        <p:spPr>
          <a:xfrm>
            <a:off x="1440000" y="4392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Entscheidungen</a:t>
            </a:r>
            <a:endParaRPr lang="de-CH" sz="2400" dirty="0"/>
          </a:p>
        </p:txBody>
      </p:sp>
      <p:sp>
        <p:nvSpPr>
          <p:cNvPr id="16" name="Text 14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720000"/>
            <a:ext cx="288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de-CH" sz="2600" dirty="0"/>
          </a:p>
        </p:txBody>
      </p:sp>
      <p:sp>
        <p:nvSpPr>
          <p:cNvPr id="5" name="Text 3"/>
          <p:cNvSpPr/>
          <p:nvPr/>
        </p:nvSpPr>
        <p:spPr>
          <a:xfrm>
            <a:off x="334800" y="2520000"/>
            <a:ext cx="97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Projektstand und Entscheidungen</a:t>
            </a:r>
            <a:endParaRPr lang="de-CH" sz="3000" dirty="0"/>
          </a:p>
        </p:txBody>
      </p:sp>
      <p:sp>
        <p:nvSpPr>
          <p:cNvPr id="6" name="Text 4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Fragen und nächste Schritte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Kontakt · Verantwortliche Person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Management-Summary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73200"/>
            <a:ext cx="68400" cy="5292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50800" y="15372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Geliefert</a:t>
            </a:r>
            <a:endParaRPr lang="de-CH" sz="950" dirty="0"/>
          </a:p>
        </p:txBody>
      </p:sp>
      <p:sp>
        <p:nvSpPr>
          <p:cNvPr id="10" name="Text 8"/>
          <p:cNvSpPr/>
          <p:nvPr/>
        </p:nvSpPr>
        <p:spPr>
          <a:xfrm>
            <a:off x="1954800" y="15372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Baustein ist produktiv</a:t>
            </a:r>
            <a:endParaRPr lang="de-CH" sz="1300" dirty="0"/>
          </a:p>
        </p:txBody>
      </p:sp>
      <p:sp>
        <p:nvSpPr>
          <p:cNvPr id="11" name="Text 9"/>
          <p:cNvSpPr/>
          <p:nvPr/>
        </p:nvSpPr>
        <p:spPr>
          <a:xfrm>
            <a:off x="6670800" y="15372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Funktion steht den Nutzenden zur Verfügung.</a:t>
            </a:r>
            <a:endParaRPr lang="de-CH" sz="1050" dirty="0"/>
          </a:p>
        </p:txBody>
      </p:sp>
      <p:sp>
        <p:nvSpPr>
          <p:cNvPr id="12" name="Shape 10"/>
          <p:cNvSpPr/>
          <p:nvPr/>
        </p:nvSpPr>
        <p:spPr>
          <a:xfrm>
            <a:off x="334800" y="21420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4800" y="2286000"/>
            <a:ext cx="68400" cy="529200"/>
          </a:xfrm>
          <a:prstGeom prst="rect">
            <a:avLst/>
          </a:prstGeom>
          <a:solidFill>
            <a:srgbClr val="1263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50800" y="22500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263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Verbessert</a:t>
            </a:r>
            <a:endParaRPr lang="de-CH" sz="950" dirty="0"/>
          </a:p>
        </p:txBody>
      </p:sp>
      <p:sp>
        <p:nvSpPr>
          <p:cNvPr id="15" name="Text 13"/>
          <p:cNvSpPr/>
          <p:nvPr/>
        </p:nvSpPr>
        <p:spPr>
          <a:xfrm>
            <a:off x="1954800" y="22500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Messwert hat sich erholt</a:t>
            </a:r>
            <a:endParaRPr lang="de-CH" sz="1300" dirty="0"/>
          </a:p>
        </p:txBody>
      </p:sp>
      <p:sp>
        <p:nvSpPr>
          <p:cNvPr id="16" name="Text 14"/>
          <p:cNvSpPr/>
          <p:nvPr/>
        </p:nvSpPr>
        <p:spPr>
          <a:xfrm>
            <a:off x="6670800" y="22500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Vergleich und Zeitraum machen die Änderung prüfbar.</a:t>
            </a:r>
            <a:endParaRPr lang="de-CH" sz="1050" dirty="0"/>
          </a:p>
        </p:txBody>
      </p:sp>
      <p:sp>
        <p:nvSpPr>
          <p:cNvPr id="17" name="Shape 15"/>
          <p:cNvSpPr/>
          <p:nvPr/>
        </p:nvSpPr>
        <p:spPr>
          <a:xfrm>
            <a:off x="334800" y="28548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4800" y="2998800"/>
            <a:ext cx="68400" cy="529200"/>
          </a:xfrm>
          <a:prstGeom prst="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0800" y="29628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755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 klären</a:t>
            </a:r>
            <a:endParaRPr lang="de-CH" sz="950" dirty="0"/>
          </a:p>
        </p:txBody>
      </p:sp>
      <p:sp>
        <p:nvSpPr>
          <p:cNvPr id="20" name="Text 18"/>
          <p:cNvSpPr/>
          <p:nvPr/>
        </p:nvSpPr>
        <p:spPr>
          <a:xfrm>
            <a:off x="1954800" y="29628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 Abhängigkeit ist offen</a:t>
            </a:r>
            <a:endParaRPr lang="de-CH" sz="1300" dirty="0"/>
          </a:p>
        </p:txBody>
      </p:sp>
      <p:sp>
        <p:nvSpPr>
          <p:cNvPr id="21" name="Text 19"/>
          <p:cNvSpPr/>
          <p:nvPr/>
        </p:nvSpPr>
        <p:spPr>
          <a:xfrm>
            <a:off x="6670800" y="29628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zuständige Person klärt die Voraussetzung.</a:t>
            </a:r>
            <a:endParaRPr lang="de-CH" sz="1050" dirty="0"/>
          </a:p>
        </p:txBody>
      </p:sp>
      <p:sp>
        <p:nvSpPr>
          <p:cNvPr id="22" name="Shape 20"/>
          <p:cNvSpPr/>
          <p:nvPr/>
        </p:nvSpPr>
        <p:spPr>
          <a:xfrm>
            <a:off x="334800" y="35676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34800" y="3711600"/>
            <a:ext cx="68400" cy="529200"/>
          </a:xfrm>
          <a:prstGeom prst="rect">
            <a:avLst/>
          </a:prstGeom>
          <a:solidFill>
            <a:srgbClr val="172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50800" y="36756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72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Unterwegs</a:t>
            </a:r>
            <a:endParaRPr lang="de-CH" sz="950" dirty="0"/>
          </a:p>
        </p:txBody>
      </p:sp>
      <p:sp>
        <p:nvSpPr>
          <p:cNvPr id="25" name="Text 23"/>
          <p:cNvSpPr/>
          <p:nvPr/>
        </p:nvSpPr>
        <p:spPr>
          <a:xfrm>
            <a:off x="1954800" y="36756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nächste Etappe ist terminiert</a:t>
            </a:r>
            <a:endParaRPr lang="de-CH" sz="1300" dirty="0"/>
          </a:p>
        </p:txBody>
      </p:sp>
      <p:sp>
        <p:nvSpPr>
          <p:cNvPr id="26" name="Text 24"/>
          <p:cNvSpPr/>
          <p:nvPr/>
        </p:nvSpPr>
        <p:spPr>
          <a:xfrm>
            <a:off x="6670800" y="36756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nächste Liefertermin steht im Projektplan.</a:t>
            </a:r>
            <a:endParaRPr lang="de-CH" sz="1050" dirty="0"/>
          </a:p>
        </p:txBody>
      </p:sp>
      <p:sp>
        <p:nvSpPr>
          <p:cNvPr id="27" name="Shape 25"/>
          <p:cNvSpPr/>
          <p:nvPr/>
        </p:nvSpPr>
        <p:spPr>
          <a:xfrm>
            <a:off x="334800" y="42804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34800" y="4424400"/>
            <a:ext cx="68400" cy="529200"/>
          </a:xfrm>
          <a:prstGeom prst="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50800" y="43884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Risiko</a:t>
            </a:r>
            <a:endParaRPr lang="de-CH" sz="950" dirty="0"/>
          </a:p>
        </p:txBody>
      </p:sp>
      <p:sp>
        <p:nvSpPr>
          <p:cNvPr id="30" name="Text 28"/>
          <p:cNvSpPr/>
          <p:nvPr/>
        </p:nvSpPr>
        <p:spPr>
          <a:xfrm>
            <a:off x="1954800" y="43884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 Frist braucht einen Entscheid</a:t>
            </a:r>
            <a:endParaRPr lang="de-CH" sz="1300" dirty="0"/>
          </a:p>
        </p:txBody>
      </p:sp>
      <p:sp>
        <p:nvSpPr>
          <p:cNvPr id="31" name="Text 29"/>
          <p:cNvSpPr/>
          <p:nvPr/>
        </p:nvSpPr>
        <p:spPr>
          <a:xfrm>
            <a:off x="6670800" y="43884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Entscheid bestimmt den weiteren Ablauf.</a:t>
            </a:r>
            <a:endParaRPr lang="de-CH" sz="1050" dirty="0"/>
          </a:p>
        </p:txBody>
      </p:sp>
      <p:sp>
        <p:nvSpPr>
          <p:cNvPr id="32" name="Shape 30"/>
          <p:cNvSpPr/>
          <p:nvPr/>
        </p:nvSpPr>
        <p:spPr>
          <a:xfrm>
            <a:off x="334800" y="5137200"/>
            <a:ext cx="11520000" cy="93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72400" y="52452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Woran heute entschieden wird</a:t>
            </a:r>
            <a:endParaRPr lang="de-CH" sz="1100" dirty="0"/>
          </a:p>
        </p:txBody>
      </p:sp>
      <p:sp>
        <p:nvSpPr>
          <p:cNvPr id="34" name="Text 32"/>
          <p:cNvSpPr/>
          <p:nvPr/>
        </p:nvSpPr>
        <p:spPr>
          <a:xfrm>
            <a:off x="572400" y="54756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 E1: Frist     Auftrag A1: Verantwortung     Offen O1: Rückfrage</a:t>
            </a:r>
            <a:endParaRPr lang="de-CH" sz="1050" dirty="0"/>
          </a:p>
        </p:txBody>
      </p:sp>
      <p:sp>
        <p:nvSpPr>
          <p:cNvPr id="35" name="Text 33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Karten-Steckbrief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3657600" cy="219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Projektquelle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5724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12" name="Text 10"/>
          <p:cNvSpPr/>
          <p:nvPr/>
        </p:nvSpPr>
        <p:spPr>
          <a:xfrm>
            <a:off x="5724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13" name="Text 11"/>
          <p:cNvSpPr/>
          <p:nvPr/>
        </p:nvSpPr>
        <p:spPr>
          <a:xfrm>
            <a:off x="5724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14" name="Text 12"/>
          <p:cNvSpPr/>
          <p:nvPr/>
        </p:nvSpPr>
        <p:spPr>
          <a:xfrm>
            <a:off x="5724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15" name="Text 13"/>
          <p:cNvSpPr/>
          <p:nvPr/>
        </p:nvSpPr>
        <p:spPr>
          <a:xfrm>
            <a:off x="5724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16" name="Shape 14"/>
          <p:cNvSpPr/>
          <p:nvPr/>
        </p:nvSpPr>
        <p:spPr>
          <a:xfrm>
            <a:off x="4266000" y="1537200"/>
            <a:ext cx="3657600" cy="21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036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Unabhängige Gegenprobe</a:t>
            </a:r>
            <a:endParaRPr lang="de-CH" sz="1300" dirty="0"/>
          </a:p>
        </p:txBody>
      </p:sp>
      <p:sp>
        <p:nvSpPr>
          <p:cNvPr id="18" name="Text 16"/>
          <p:cNvSpPr/>
          <p:nvPr/>
        </p:nvSpPr>
        <p:spPr>
          <a:xfrm>
            <a:off x="45036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19" name="Text 17"/>
          <p:cNvSpPr/>
          <p:nvPr/>
        </p:nvSpPr>
        <p:spPr>
          <a:xfrm>
            <a:off x="45036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20" name="Text 18"/>
          <p:cNvSpPr/>
          <p:nvPr/>
        </p:nvSpPr>
        <p:spPr>
          <a:xfrm>
            <a:off x="45036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21" name="Text 19"/>
          <p:cNvSpPr/>
          <p:nvPr/>
        </p:nvSpPr>
        <p:spPr>
          <a:xfrm>
            <a:off x="45036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22" name="Text 20"/>
          <p:cNvSpPr/>
          <p:nvPr/>
        </p:nvSpPr>
        <p:spPr>
          <a:xfrm>
            <a:off x="45036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23" name="Text 21"/>
          <p:cNvSpPr/>
          <p:nvPr/>
        </p:nvSpPr>
        <p:spPr>
          <a:xfrm>
            <a:off x="45036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24" name="Shape 22"/>
          <p:cNvSpPr/>
          <p:nvPr/>
        </p:nvSpPr>
        <p:spPr>
          <a:xfrm>
            <a:off x="8197200" y="1537200"/>
            <a:ext cx="3657600" cy="21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348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Betriebsquelle</a:t>
            </a:r>
            <a:endParaRPr lang="de-CH" sz="1300" dirty="0"/>
          </a:p>
        </p:txBody>
      </p:sp>
      <p:sp>
        <p:nvSpPr>
          <p:cNvPr id="26" name="Text 24"/>
          <p:cNvSpPr/>
          <p:nvPr/>
        </p:nvSpPr>
        <p:spPr>
          <a:xfrm>
            <a:off x="84348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27" name="Text 25"/>
          <p:cNvSpPr/>
          <p:nvPr/>
        </p:nvSpPr>
        <p:spPr>
          <a:xfrm>
            <a:off x="84348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28" name="Text 26"/>
          <p:cNvSpPr/>
          <p:nvPr/>
        </p:nvSpPr>
        <p:spPr>
          <a:xfrm>
            <a:off x="84348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29" name="Text 27"/>
          <p:cNvSpPr/>
          <p:nvPr/>
        </p:nvSpPr>
        <p:spPr>
          <a:xfrm>
            <a:off x="84348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30" name="Text 28"/>
          <p:cNvSpPr/>
          <p:nvPr/>
        </p:nvSpPr>
        <p:spPr>
          <a:xfrm>
            <a:off x="84348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31" name="Text 29"/>
          <p:cNvSpPr/>
          <p:nvPr/>
        </p:nvSpPr>
        <p:spPr>
          <a:xfrm>
            <a:off x="84348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32" name="Shape 30"/>
          <p:cNvSpPr/>
          <p:nvPr/>
        </p:nvSpPr>
        <p:spPr>
          <a:xfrm>
            <a:off x="334800" y="4032000"/>
            <a:ext cx="11520000" cy="684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72400" y="41400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Steht fest</a:t>
            </a:r>
            <a:endParaRPr lang="de-CH" sz="1100" dirty="0"/>
          </a:p>
        </p:txBody>
      </p:sp>
      <p:sp>
        <p:nvSpPr>
          <p:cNvPr id="34" name="Text 32"/>
          <p:cNvSpPr/>
          <p:nvPr/>
        </p:nvSpPr>
        <p:spPr>
          <a:xfrm>
            <a:off x="572400" y="43704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belegter Befund bildet die gemeinsame Ausgangslage.</a:t>
            </a:r>
            <a:endParaRPr lang="de-CH" sz="1050" dirty="0"/>
          </a:p>
        </p:txBody>
      </p:sp>
      <p:sp>
        <p:nvSpPr>
          <p:cNvPr id="35" name="Shape 33"/>
          <p:cNvSpPr/>
          <p:nvPr/>
        </p:nvSpPr>
        <p:spPr>
          <a:xfrm>
            <a:off x="334800" y="4860000"/>
            <a:ext cx="11520000" cy="68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72400" y="49680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Noch zu klären</a:t>
            </a:r>
            <a:endParaRPr lang="de-CH" sz="1100" dirty="0"/>
          </a:p>
        </p:txBody>
      </p:sp>
      <p:sp>
        <p:nvSpPr>
          <p:cNvPr id="37" name="Text 35"/>
          <p:cNvSpPr/>
          <p:nvPr/>
        </p:nvSpPr>
        <p:spPr>
          <a:xfrm>
            <a:off x="572400" y="51984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Fehlende Angaben werden mit Verantwortung nachgeführt.</a:t>
            </a:r>
            <a:endParaRPr lang="de-CH" sz="1050" dirty="0"/>
          </a:p>
        </p:txBody>
      </p:sp>
      <p:sp>
        <p:nvSpPr>
          <p:cNvPr id="38" name="Text 36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Zwei Grosskarten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5669280" cy="453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51940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Ausgangslage, belegt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85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VERFAHREN HEUTE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572400" y="2365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Drei getrennte Abläufe</a:t>
            </a:r>
            <a:endParaRPr lang="de-CH" sz="1100" dirty="0"/>
          </a:p>
        </p:txBody>
      </p:sp>
      <p:sp>
        <p:nvSpPr>
          <p:cNvPr id="12" name="Text 10"/>
          <p:cNvSpPr/>
          <p:nvPr/>
        </p:nvSpPr>
        <p:spPr>
          <a:xfrm>
            <a:off x="572400" y="2779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AUFWAND PRO FALL</a:t>
            </a:r>
            <a:endParaRPr lang="de-CH" sz="800" dirty="0"/>
          </a:p>
        </p:txBody>
      </p:sp>
      <p:sp>
        <p:nvSpPr>
          <p:cNvPr id="13" name="Text 11"/>
          <p:cNvSpPr/>
          <p:nvPr/>
        </p:nvSpPr>
        <p:spPr>
          <a:xfrm>
            <a:off x="572400" y="2959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 Minuten · Beispiel</a:t>
            </a:r>
            <a:endParaRPr lang="de-CH" sz="1100" dirty="0"/>
          </a:p>
        </p:txBody>
      </p:sp>
      <p:sp>
        <p:nvSpPr>
          <p:cNvPr id="14" name="Text 12"/>
          <p:cNvSpPr/>
          <p:nvPr/>
        </p:nvSpPr>
        <p:spPr>
          <a:xfrm>
            <a:off x="572400" y="3373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FEHLERQUOTE</a:t>
            </a:r>
            <a:endParaRPr lang="de-CH" sz="800" dirty="0"/>
          </a:p>
        </p:txBody>
      </p:sp>
      <p:sp>
        <p:nvSpPr>
          <p:cNvPr id="15" name="Text 13"/>
          <p:cNvSpPr/>
          <p:nvPr/>
        </p:nvSpPr>
        <p:spPr>
          <a:xfrm>
            <a:off x="572400" y="3553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4,8 % · Beispiel</a:t>
            </a:r>
            <a:endParaRPr lang="de-CH" sz="1100" dirty="0"/>
          </a:p>
        </p:txBody>
      </p:sp>
      <p:sp>
        <p:nvSpPr>
          <p:cNvPr id="16" name="Text 14"/>
          <p:cNvSpPr/>
          <p:nvPr/>
        </p:nvSpPr>
        <p:spPr>
          <a:xfrm>
            <a:off x="572400" y="3967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DATENSTAND</a:t>
            </a:r>
            <a:endParaRPr lang="de-CH" sz="800" dirty="0"/>
          </a:p>
        </p:txBody>
      </p:sp>
      <p:sp>
        <p:nvSpPr>
          <p:cNvPr id="17" name="Text 15"/>
          <p:cNvSpPr/>
          <p:nvPr/>
        </p:nvSpPr>
        <p:spPr>
          <a:xfrm>
            <a:off x="572400" y="4147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Abrufdatum und Beleg</a:t>
            </a:r>
            <a:endParaRPr lang="de-CH" sz="1100" dirty="0"/>
          </a:p>
        </p:txBody>
      </p:sp>
      <p:sp>
        <p:nvSpPr>
          <p:cNvPr id="18" name="Text 16"/>
          <p:cNvSpPr/>
          <p:nvPr/>
        </p:nvSpPr>
        <p:spPr>
          <a:xfrm>
            <a:off x="572400" y="5065200"/>
            <a:ext cx="519408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 Werte sind Beispieldaten, durch Projektbelege zu ersetzen.</a:t>
            </a:r>
            <a:endParaRPr lang="de-CH" sz="1050" dirty="0"/>
          </a:p>
        </p:txBody>
      </p:sp>
      <p:sp>
        <p:nvSpPr>
          <p:cNvPr id="19" name="Shape 17"/>
          <p:cNvSpPr/>
          <p:nvPr/>
        </p:nvSpPr>
        <p:spPr>
          <a:xfrm>
            <a:off x="6192000" y="1537200"/>
            <a:ext cx="5669280" cy="453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29600" y="1720800"/>
            <a:ext cx="51940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Das Ziel, gedeutet</a:t>
            </a:r>
            <a:endParaRPr lang="de-CH" sz="1300" dirty="0"/>
          </a:p>
        </p:txBody>
      </p:sp>
      <p:sp>
        <p:nvSpPr>
          <p:cNvPr id="21" name="Text 19"/>
          <p:cNvSpPr/>
          <p:nvPr/>
        </p:nvSpPr>
        <p:spPr>
          <a:xfrm>
            <a:off x="6429600" y="2185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FÄHIGKEIT</a:t>
            </a:r>
            <a:endParaRPr lang="de-CH" sz="800" dirty="0"/>
          </a:p>
        </p:txBody>
      </p:sp>
      <p:sp>
        <p:nvSpPr>
          <p:cNvPr id="22" name="Text 20"/>
          <p:cNvSpPr/>
          <p:nvPr/>
        </p:nvSpPr>
        <p:spPr>
          <a:xfrm>
            <a:off x="6429600" y="2365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abgestimmter Ablauf</a:t>
            </a:r>
            <a:endParaRPr lang="de-CH" sz="1100" dirty="0"/>
          </a:p>
        </p:txBody>
      </p:sp>
      <p:sp>
        <p:nvSpPr>
          <p:cNvPr id="23" name="Text 21"/>
          <p:cNvSpPr/>
          <p:nvPr/>
        </p:nvSpPr>
        <p:spPr>
          <a:xfrm>
            <a:off x="6429600" y="2779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ERFOLGSKRITERIUM</a:t>
            </a:r>
            <a:endParaRPr lang="de-CH" sz="800" dirty="0"/>
          </a:p>
        </p:txBody>
      </p:sp>
      <p:sp>
        <p:nvSpPr>
          <p:cNvPr id="24" name="Text 22"/>
          <p:cNvSpPr/>
          <p:nvPr/>
        </p:nvSpPr>
        <p:spPr>
          <a:xfrm>
            <a:off x="6429600" y="2959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messbarer Effekt</a:t>
            </a:r>
            <a:endParaRPr lang="de-CH" sz="1100" dirty="0"/>
          </a:p>
        </p:txBody>
      </p:sp>
      <p:sp>
        <p:nvSpPr>
          <p:cNvPr id="25" name="Text 23"/>
          <p:cNvSpPr/>
          <p:nvPr/>
        </p:nvSpPr>
        <p:spPr>
          <a:xfrm>
            <a:off x="6429600" y="3373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VORAUSSETZUNG</a:t>
            </a:r>
            <a:endParaRPr lang="de-CH" sz="800" dirty="0"/>
          </a:p>
        </p:txBody>
      </p:sp>
      <p:sp>
        <p:nvSpPr>
          <p:cNvPr id="26" name="Text 24"/>
          <p:cNvSpPr/>
          <p:nvPr/>
        </p:nvSpPr>
        <p:spPr>
          <a:xfrm>
            <a:off x="6429600" y="3553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Schulung und Betriebsübergabe</a:t>
            </a:r>
            <a:endParaRPr lang="de-CH" sz="1100" dirty="0"/>
          </a:p>
        </p:txBody>
      </p:sp>
      <p:sp>
        <p:nvSpPr>
          <p:cNvPr id="27" name="Text 25"/>
          <p:cNvSpPr/>
          <p:nvPr/>
        </p:nvSpPr>
        <p:spPr>
          <a:xfrm>
            <a:off x="6429600" y="3967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UNSICHERHEIT</a:t>
            </a:r>
            <a:endParaRPr lang="de-CH" sz="800" dirty="0"/>
          </a:p>
        </p:txBody>
      </p:sp>
      <p:sp>
        <p:nvSpPr>
          <p:cNvPr id="28" name="Text 26"/>
          <p:cNvSpPr/>
          <p:nvPr/>
        </p:nvSpPr>
        <p:spPr>
          <a:xfrm>
            <a:off x="6429600" y="4147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Übergangsbetrieb bleibt zu prüfen</a:t>
            </a:r>
            <a:endParaRPr lang="de-CH" sz="1100" dirty="0"/>
          </a:p>
        </p:txBody>
      </p:sp>
      <p:sp>
        <p:nvSpPr>
          <p:cNvPr id="29" name="Text 27"/>
          <p:cNvSpPr/>
          <p:nvPr/>
        </p:nvSpPr>
        <p:spPr>
          <a:xfrm>
            <a:off x="6429600" y="5065200"/>
            <a:ext cx="519408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Ziel und Annahmen sind ausdrücklich als Deutung gekennzeichnet.</a:t>
            </a:r>
            <a:endParaRPr lang="de-CH" sz="1050" dirty="0"/>
          </a:p>
        </p:txBody>
      </p:sp>
      <p:sp>
        <p:nvSpPr>
          <p:cNvPr id="30" name="Text 28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Modul-Karten mit Chart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3657600" cy="12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Modul M1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49200"/>
            <a:ext cx="31824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Satz zum Zweck des Moduls.</a:t>
            </a:r>
            <a:endParaRPr lang="de-CH" sz="1050" dirty="0"/>
          </a:p>
        </p:txBody>
      </p:sp>
      <p:sp>
        <p:nvSpPr>
          <p:cNvPr id="11" name="Shape 9"/>
          <p:cNvSpPr/>
          <p:nvPr/>
        </p:nvSpPr>
        <p:spPr>
          <a:xfrm>
            <a:off x="2890800" y="1720800"/>
            <a:ext cx="864000" cy="216000"/>
          </a:xfrm>
          <a:prstGeom prst="round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926800" y="17532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M1</a:t>
            </a:r>
            <a:endParaRPr lang="de-CH" sz="800" dirty="0"/>
          </a:p>
        </p:txBody>
      </p:sp>
      <p:sp>
        <p:nvSpPr>
          <p:cNvPr id="13" name="Shape 11"/>
          <p:cNvSpPr/>
          <p:nvPr/>
        </p:nvSpPr>
        <p:spPr>
          <a:xfrm>
            <a:off x="4266000" y="1537200"/>
            <a:ext cx="3657600" cy="12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036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Modul M2</a:t>
            </a:r>
            <a:endParaRPr lang="de-CH" sz="1300" dirty="0"/>
          </a:p>
        </p:txBody>
      </p:sp>
      <p:sp>
        <p:nvSpPr>
          <p:cNvPr id="15" name="Text 13"/>
          <p:cNvSpPr/>
          <p:nvPr/>
        </p:nvSpPr>
        <p:spPr>
          <a:xfrm>
            <a:off x="4503600" y="2149200"/>
            <a:ext cx="31824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Satz zum Zweck des Moduls.</a:t>
            </a:r>
            <a:endParaRPr lang="de-CH" sz="1050" dirty="0"/>
          </a:p>
        </p:txBody>
      </p:sp>
      <p:sp>
        <p:nvSpPr>
          <p:cNvPr id="16" name="Shape 14"/>
          <p:cNvSpPr/>
          <p:nvPr/>
        </p:nvSpPr>
        <p:spPr>
          <a:xfrm>
            <a:off x="6822000" y="1720800"/>
            <a:ext cx="864000" cy="216000"/>
          </a:xfrm>
          <a:prstGeom prst="roundRect">
            <a:avLst/>
          </a:prstGeom>
          <a:solidFill>
            <a:srgbClr val="172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0" y="17532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M2</a:t>
            </a:r>
            <a:endParaRPr lang="de-CH" sz="800" dirty="0"/>
          </a:p>
        </p:txBody>
      </p:sp>
      <p:sp>
        <p:nvSpPr>
          <p:cNvPr id="18" name="Shape 16"/>
          <p:cNvSpPr/>
          <p:nvPr/>
        </p:nvSpPr>
        <p:spPr>
          <a:xfrm>
            <a:off x="8197200" y="1537200"/>
            <a:ext cx="3657600" cy="12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348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Modul M3</a:t>
            </a:r>
            <a:endParaRPr lang="de-CH" sz="1300" dirty="0"/>
          </a:p>
        </p:txBody>
      </p:sp>
      <p:sp>
        <p:nvSpPr>
          <p:cNvPr id="20" name="Text 18"/>
          <p:cNvSpPr/>
          <p:nvPr/>
        </p:nvSpPr>
        <p:spPr>
          <a:xfrm>
            <a:off x="8434800" y="2149200"/>
            <a:ext cx="31824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Satz zum Zweck des Moduls.</a:t>
            </a:r>
            <a:endParaRPr lang="de-CH" sz="1050" dirty="0"/>
          </a:p>
        </p:txBody>
      </p:sp>
      <p:sp>
        <p:nvSpPr>
          <p:cNvPr id="21" name="Shape 19"/>
          <p:cNvSpPr/>
          <p:nvPr/>
        </p:nvSpPr>
        <p:spPr>
          <a:xfrm>
            <a:off x="10753200" y="17208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789200" y="17532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M3</a:t>
            </a:r>
            <a:endParaRPr lang="de-CH" sz="800" dirty="0"/>
          </a:p>
        </p:txBody>
      </p:sp>
      <p:sp>
        <p:nvSpPr>
          <p:cNvPr id="23" name="Text 21"/>
          <p:cNvSpPr/>
          <p:nvPr/>
        </p:nvSpPr>
        <p:spPr>
          <a:xfrm>
            <a:off x="334800" y="3121200"/>
            <a:ext cx="676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Nutzung pro Monat</a:t>
            </a:r>
            <a:endParaRPr lang="de-CH" sz="1250" dirty="0"/>
          </a:p>
        </p:txBody>
      </p:sp>
      <p:sp>
        <p:nvSpPr>
          <p:cNvPr id="24" name="Text 22"/>
          <p:cNvSpPr/>
          <p:nvPr/>
        </p:nvSpPr>
        <p:spPr>
          <a:xfrm>
            <a:off x="334800" y="3409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M1</a:t>
            </a:r>
            <a:endParaRPr lang="de-CH" sz="1050" dirty="0"/>
          </a:p>
        </p:txBody>
      </p:sp>
      <p:sp>
        <p:nvSpPr>
          <p:cNvPr id="25" name="Shape 23"/>
          <p:cNvSpPr/>
          <p:nvPr/>
        </p:nvSpPr>
        <p:spPr>
          <a:xfrm>
            <a:off x="2098800" y="3445200"/>
            <a:ext cx="3924000" cy="1584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087600" y="3409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8'412</a:t>
            </a:r>
            <a:endParaRPr lang="de-CH" sz="1000" dirty="0"/>
          </a:p>
        </p:txBody>
      </p:sp>
      <p:sp>
        <p:nvSpPr>
          <p:cNvPr id="27" name="Text 25"/>
          <p:cNvSpPr/>
          <p:nvPr/>
        </p:nvSpPr>
        <p:spPr>
          <a:xfrm>
            <a:off x="334800" y="3823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M2</a:t>
            </a:r>
            <a:endParaRPr lang="de-CH" sz="1050" dirty="0"/>
          </a:p>
        </p:txBody>
      </p:sp>
      <p:sp>
        <p:nvSpPr>
          <p:cNvPr id="28" name="Shape 26"/>
          <p:cNvSpPr/>
          <p:nvPr/>
        </p:nvSpPr>
        <p:spPr>
          <a:xfrm>
            <a:off x="2098800" y="3859200"/>
            <a:ext cx="2427544" cy="158400"/>
          </a:xfrm>
          <a:prstGeom prst="rect">
            <a:avLst/>
          </a:prstGeom>
          <a:solidFill>
            <a:srgbClr val="172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91144" y="3823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5'204</a:t>
            </a:r>
            <a:endParaRPr lang="de-CH" sz="1000" dirty="0"/>
          </a:p>
        </p:txBody>
      </p:sp>
      <p:sp>
        <p:nvSpPr>
          <p:cNvPr id="30" name="Text 28"/>
          <p:cNvSpPr/>
          <p:nvPr/>
        </p:nvSpPr>
        <p:spPr>
          <a:xfrm>
            <a:off x="334800" y="4237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M3</a:t>
            </a:r>
            <a:endParaRPr lang="de-CH" sz="1050" dirty="0"/>
          </a:p>
        </p:txBody>
      </p:sp>
      <p:sp>
        <p:nvSpPr>
          <p:cNvPr id="31" name="Shape 29"/>
          <p:cNvSpPr/>
          <p:nvPr/>
        </p:nvSpPr>
        <p:spPr>
          <a:xfrm>
            <a:off x="2098800" y="4273200"/>
            <a:ext cx="874177" cy="158400"/>
          </a:xfrm>
          <a:prstGeom prst="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037777" y="4237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1'874</a:t>
            </a:r>
            <a:endParaRPr lang="de-CH" sz="1000" dirty="0"/>
          </a:p>
        </p:txBody>
      </p:sp>
      <p:sp>
        <p:nvSpPr>
          <p:cNvPr id="33" name="Shape 31"/>
          <p:cNvSpPr/>
          <p:nvPr/>
        </p:nvSpPr>
        <p:spPr>
          <a:xfrm>
            <a:off x="7362000" y="3121200"/>
            <a:ext cx="4498920" cy="201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599600" y="3304800"/>
            <a:ext cx="402372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Einordnung</a:t>
            </a:r>
            <a:endParaRPr lang="de-CH" sz="1300" dirty="0"/>
          </a:p>
        </p:txBody>
      </p:sp>
      <p:sp>
        <p:nvSpPr>
          <p:cNvPr id="35" name="Text 33"/>
          <p:cNvSpPr/>
          <p:nvPr/>
        </p:nvSpPr>
        <p:spPr>
          <a:xfrm>
            <a:off x="7599600" y="3733200"/>
            <a:ext cx="402372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Modul M1 trägt den grössten Anteil. Die Balken zitieren die Farben der Modulkennzeichnung.</a:t>
            </a:r>
            <a:endParaRPr lang="de-CH" sz="1050" dirty="0"/>
          </a:p>
        </p:txBody>
      </p:sp>
      <p:sp>
        <p:nvSpPr>
          <p:cNvPr id="36" name="Text 34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Phasen-Karten mit Gate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2688480" cy="239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Q1 · Vorbereiten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11" name="Shape 9"/>
          <p:cNvSpPr/>
          <p:nvPr/>
        </p:nvSpPr>
        <p:spPr>
          <a:xfrm>
            <a:off x="3279600" y="1537200"/>
            <a:ext cx="2688480" cy="239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172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Q2 · Aufbauen</a:t>
            </a:r>
            <a:endParaRPr lang="de-CH" sz="1300" dirty="0"/>
          </a:p>
        </p:txBody>
      </p:sp>
      <p:sp>
        <p:nvSpPr>
          <p:cNvPr id="13" name="Text 11"/>
          <p:cNvSpPr/>
          <p:nvPr/>
        </p:nvSpPr>
        <p:spPr>
          <a:xfrm>
            <a:off x="35172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14" name="Shape 12"/>
          <p:cNvSpPr/>
          <p:nvPr/>
        </p:nvSpPr>
        <p:spPr>
          <a:xfrm>
            <a:off x="6224400" y="1537200"/>
            <a:ext cx="2688480" cy="239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620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Q3 · Erproben</a:t>
            </a:r>
            <a:endParaRPr lang="de-CH" sz="1300" dirty="0"/>
          </a:p>
        </p:txBody>
      </p:sp>
      <p:sp>
        <p:nvSpPr>
          <p:cNvPr id="16" name="Text 14"/>
          <p:cNvSpPr/>
          <p:nvPr/>
        </p:nvSpPr>
        <p:spPr>
          <a:xfrm>
            <a:off x="64620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17" name="Shape 15"/>
          <p:cNvSpPr/>
          <p:nvPr/>
        </p:nvSpPr>
        <p:spPr>
          <a:xfrm>
            <a:off x="9169200" y="1537200"/>
            <a:ext cx="2688480" cy="2394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068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Q4 · Betreiben</a:t>
            </a:r>
            <a:endParaRPr lang="de-CH" sz="1300" dirty="0"/>
          </a:p>
        </p:txBody>
      </p:sp>
      <p:sp>
        <p:nvSpPr>
          <p:cNvPr id="19" name="Text 17"/>
          <p:cNvSpPr/>
          <p:nvPr/>
        </p:nvSpPr>
        <p:spPr>
          <a:xfrm>
            <a:off x="94068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20" name="Shape 18"/>
          <p:cNvSpPr/>
          <p:nvPr/>
        </p:nvSpPr>
        <p:spPr>
          <a:xfrm>
            <a:off x="334800" y="4147200"/>
            <a:ext cx="11520000" cy="187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2400" y="4309200"/>
            <a:ext cx="1008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Das Gate vor Q4</a:t>
            </a:r>
            <a:endParaRPr lang="de-CH" sz="1300" dirty="0"/>
          </a:p>
        </p:txBody>
      </p:sp>
      <p:sp>
        <p:nvSpPr>
          <p:cNvPr id="22" name="Shape 20"/>
          <p:cNvSpPr/>
          <p:nvPr/>
        </p:nvSpPr>
        <p:spPr>
          <a:xfrm>
            <a:off x="572400" y="45792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72400" y="45972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de-CH" sz="850" dirty="0"/>
          </a:p>
        </p:txBody>
      </p:sp>
      <p:sp>
        <p:nvSpPr>
          <p:cNvPr id="24" name="Text 22"/>
          <p:cNvSpPr/>
          <p:nvPr/>
        </p:nvSpPr>
        <p:spPr>
          <a:xfrm>
            <a:off x="914400" y="4586400"/>
            <a:ext cx="106128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Probelauf erreicht das vereinbarte Erfolgskriterium.</a:t>
            </a:r>
            <a:endParaRPr lang="de-CH" sz="1050" dirty="0"/>
          </a:p>
        </p:txBody>
      </p:sp>
      <p:sp>
        <p:nvSpPr>
          <p:cNvPr id="25" name="Shape 23"/>
          <p:cNvSpPr/>
          <p:nvPr/>
        </p:nvSpPr>
        <p:spPr>
          <a:xfrm>
            <a:off x="572400" y="48960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2400" y="49140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de-CH" sz="850" dirty="0"/>
          </a:p>
        </p:txBody>
      </p:sp>
      <p:sp>
        <p:nvSpPr>
          <p:cNvPr id="27" name="Text 25"/>
          <p:cNvSpPr/>
          <p:nvPr/>
        </p:nvSpPr>
        <p:spPr>
          <a:xfrm>
            <a:off x="914400" y="4903200"/>
            <a:ext cx="106128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Betriebsübergabe ist dokumentiert und abgenommen.</a:t>
            </a:r>
            <a:endParaRPr lang="de-CH" sz="1050" dirty="0"/>
          </a:p>
        </p:txBody>
      </p:sp>
      <p:sp>
        <p:nvSpPr>
          <p:cNvPr id="28" name="Shape 26"/>
          <p:cNvSpPr/>
          <p:nvPr/>
        </p:nvSpPr>
        <p:spPr>
          <a:xfrm>
            <a:off x="572400" y="52128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72400" y="52308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de-CH" sz="850" dirty="0"/>
          </a:p>
        </p:txBody>
      </p:sp>
      <p:sp>
        <p:nvSpPr>
          <p:cNvPr id="30" name="Text 28"/>
          <p:cNvSpPr/>
          <p:nvPr/>
        </p:nvSpPr>
        <p:spPr>
          <a:xfrm>
            <a:off x="914400" y="5220000"/>
            <a:ext cx="106128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Rückweg ist beschrieben, falls die Abnahme scheitert.</a:t>
            </a:r>
            <a:endParaRPr lang="de-CH" sz="1050" dirty="0"/>
          </a:p>
        </p:txBody>
      </p:sp>
      <p:sp>
        <p:nvSpPr>
          <p:cNvPr id="31" name="Text 29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Quellen-Grid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3747600" cy="187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1.1</a:t>
            </a:r>
            <a:endParaRPr lang="de-CH" sz="950" dirty="0"/>
          </a:p>
        </p:txBody>
      </p:sp>
      <p:sp>
        <p:nvSpPr>
          <p:cNvPr id="10" name="Text 8"/>
          <p:cNvSpPr/>
          <p:nvPr/>
        </p:nvSpPr>
        <p:spPr>
          <a:xfrm>
            <a:off x="572400" y="1900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11" name="Text 9"/>
          <p:cNvSpPr/>
          <p:nvPr/>
        </p:nvSpPr>
        <p:spPr>
          <a:xfrm>
            <a:off x="572400" y="2080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12" name="Text 10"/>
          <p:cNvSpPr/>
          <p:nvPr/>
        </p:nvSpPr>
        <p:spPr>
          <a:xfrm>
            <a:off x="572400" y="2386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1.2</a:t>
            </a:r>
            <a:endParaRPr lang="de-CH" sz="950" dirty="0"/>
          </a:p>
        </p:txBody>
      </p:sp>
      <p:sp>
        <p:nvSpPr>
          <p:cNvPr id="13" name="Text 11"/>
          <p:cNvSpPr/>
          <p:nvPr/>
        </p:nvSpPr>
        <p:spPr>
          <a:xfrm>
            <a:off x="572400" y="2566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14" name="Text 12"/>
          <p:cNvSpPr/>
          <p:nvPr/>
        </p:nvSpPr>
        <p:spPr>
          <a:xfrm>
            <a:off x="572400" y="2746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15" name="Shape 13"/>
          <p:cNvSpPr/>
          <p:nvPr/>
        </p:nvSpPr>
        <p:spPr>
          <a:xfrm>
            <a:off x="4222800" y="1537200"/>
            <a:ext cx="3747600" cy="187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60400" y="1720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2.1</a:t>
            </a:r>
            <a:endParaRPr lang="de-CH" sz="950" dirty="0"/>
          </a:p>
        </p:txBody>
      </p:sp>
      <p:sp>
        <p:nvSpPr>
          <p:cNvPr id="17" name="Text 15"/>
          <p:cNvSpPr/>
          <p:nvPr/>
        </p:nvSpPr>
        <p:spPr>
          <a:xfrm>
            <a:off x="4460400" y="1900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18" name="Text 16"/>
          <p:cNvSpPr/>
          <p:nvPr/>
        </p:nvSpPr>
        <p:spPr>
          <a:xfrm>
            <a:off x="4460400" y="2080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19" name="Text 17"/>
          <p:cNvSpPr/>
          <p:nvPr/>
        </p:nvSpPr>
        <p:spPr>
          <a:xfrm>
            <a:off x="4460400" y="2386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2.2</a:t>
            </a:r>
            <a:endParaRPr lang="de-CH" sz="950" dirty="0"/>
          </a:p>
        </p:txBody>
      </p:sp>
      <p:sp>
        <p:nvSpPr>
          <p:cNvPr id="20" name="Text 18"/>
          <p:cNvSpPr/>
          <p:nvPr/>
        </p:nvSpPr>
        <p:spPr>
          <a:xfrm>
            <a:off x="4460400" y="2566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21" name="Text 19"/>
          <p:cNvSpPr/>
          <p:nvPr/>
        </p:nvSpPr>
        <p:spPr>
          <a:xfrm>
            <a:off x="4460400" y="2746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22" name="Shape 20"/>
          <p:cNvSpPr/>
          <p:nvPr/>
        </p:nvSpPr>
        <p:spPr>
          <a:xfrm>
            <a:off x="8110800" y="1537200"/>
            <a:ext cx="3747600" cy="187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48400" y="1720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3.1</a:t>
            </a:r>
            <a:endParaRPr lang="de-CH" sz="950" dirty="0"/>
          </a:p>
        </p:txBody>
      </p:sp>
      <p:sp>
        <p:nvSpPr>
          <p:cNvPr id="24" name="Text 22"/>
          <p:cNvSpPr/>
          <p:nvPr/>
        </p:nvSpPr>
        <p:spPr>
          <a:xfrm>
            <a:off x="8348400" y="1900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25" name="Text 23"/>
          <p:cNvSpPr/>
          <p:nvPr/>
        </p:nvSpPr>
        <p:spPr>
          <a:xfrm>
            <a:off x="8348400" y="2080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26" name="Text 24"/>
          <p:cNvSpPr/>
          <p:nvPr/>
        </p:nvSpPr>
        <p:spPr>
          <a:xfrm>
            <a:off x="8348400" y="2386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3.2</a:t>
            </a:r>
            <a:endParaRPr lang="de-CH" sz="950" dirty="0"/>
          </a:p>
        </p:txBody>
      </p:sp>
      <p:sp>
        <p:nvSpPr>
          <p:cNvPr id="27" name="Text 25"/>
          <p:cNvSpPr/>
          <p:nvPr/>
        </p:nvSpPr>
        <p:spPr>
          <a:xfrm>
            <a:off x="8348400" y="2566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28" name="Text 26"/>
          <p:cNvSpPr/>
          <p:nvPr/>
        </p:nvSpPr>
        <p:spPr>
          <a:xfrm>
            <a:off x="8348400" y="2746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29" name="Shape 27"/>
          <p:cNvSpPr/>
          <p:nvPr/>
        </p:nvSpPr>
        <p:spPr>
          <a:xfrm>
            <a:off x="334800" y="3535200"/>
            <a:ext cx="3747600" cy="187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72400" y="3718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4.1</a:t>
            </a:r>
            <a:endParaRPr lang="de-CH" sz="950" dirty="0"/>
          </a:p>
        </p:txBody>
      </p:sp>
      <p:sp>
        <p:nvSpPr>
          <p:cNvPr id="31" name="Text 29"/>
          <p:cNvSpPr/>
          <p:nvPr/>
        </p:nvSpPr>
        <p:spPr>
          <a:xfrm>
            <a:off x="572400" y="3898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32" name="Text 30"/>
          <p:cNvSpPr/>
          <p:nvPr/>
        </p:nvSpPr>
        <p:spPr>
          <a:xfrm>
            <a:off x="572400" y="4078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33" name="Text 31"/>
          <p:cNvSpPr/>
          <p:nvPr/>
        </p:nvSpPr>
        <p:spPr>
          <a:xfrm>
            <a:off x="572400" y="4384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4.2</a:t>
            </a:r>
            <a:endParaRPr lang="de-CH" sz="950" dirty="0"/>
          </a:p>
        </p:txBody>
      </p:sp>
      <p:sp>
        <p:nvSpPr>
          <p:cNvPr id="34" name="Text 32"/>
          <p:cNvSpPr/>
          <p:nvPr/>
        </p:nvSpPr>
        <p:spPr>
          <a:xfrm>
            <a:off x="572400" y="4564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35" name="Text 33"/>
          <p:cNvSpPr/>
          <p:nvPr/>
        </p:nvSpPr>
        <p:spPr>
          <a:xfrm>
            <a:off x="572400" y="4744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36" name="Shape 34"/>
          <p:cNvSpPr/>
          <p:nvPr/>
        </p:nvSpPr>
        <p:spPr>
          <a:xfrm>
            <a:off x="4222800" y="3535200"/>
            <a:ext cx="3747600" cy="187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460400" y="3718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5.1</a:t>
            </a:r>
            <a:endParaRPr lang="de-CH" sz="950" dirty="0"/>
          </a:p>
        </p:txBody>
      </p:sp>
      <p:sp>
        <p:nvSpPr>
          <p:cNvPr id="38" name="Text 36"/>
          <p:cNvSpPr/>
          <p:nvPr/>
        </p:nvSpPr>
        <p:spPr>
          <a:xfrm>
            <a:off x="4460400" y="3898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39" name="Text 37"/>
          <p:cNvSpPr/>
          <p:nvPr/>
        </p:nvSpPr>
        <p:spPr>
          <a:xfrm>
            <a:off x="4460400" y="4078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40" name="Text 38"/>
          <p:cNvSpPr/>
          <p:nvPr/>
        </p:nvSpPr>
        <p:spPr>
          <a:xfrm>
            <a:off x="4460400" y="4384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5.2</a:t>
            </a:r>
            <a:endParaRPr lang="de-CH" sz="950" dirty="0"/>
          </a:p>
        </p:txBody>
      </p:sp>
      <p:sp>
        <p:nvSpPr>
          <p:cNvPr id="41" name="Text 39"/>
          <p:cNvSpPr/>
          <p:nvPr/>
        </p:nvSpPr>
        <p:spPr>
          <a:xfrm>
            <a:off x="4460400" y="4564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42" name="Text 40"/>
          <p:cNvSpPr/>
          <p:nvPr/>
        </p:nvSpPr>
        <p:spPr>
          <a:xfrm>
            <a:off x="4460400" y="4744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43" name="Shape 41"/>
          <p:cNvSpPr/>
          <p:nvPr/>
        </p:nvSpPr>
        <p:spPr>
          <a:xfrm>
            <a:off x="8110800" y="3535200"/>
            <a:ext cx="3747600" cy="187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348400" y="3718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6.1</a:t>
            </a:r>
            <a:endParaRPr lang="de-CH" sz="950" dirty="0"/>
          </a:p>
        </p:txBody>
      </p:sp>
      <p:sp>
        <p:nvSpPr>
          <p:cNvPr id="45" name="Text 43"/>
          <p:cNvSpPr/>
          <p:nvPr/>
        </p:nvSpPr>
        <p:spPr>
          <a:xfrm>
            <a:off x="8348400" y="3898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46" name="Text 44"/>
          <p:cNvSpPr/>
          <p:nvPr/>
        </p:nvSpPr>
        <p:spPr>
          <a:xfrm>
            <a:off x="8348400" y="4078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47" name="Text 45"/>
          <p:cNvSpPr/>
          <p:nvPr/>
        </p:nvSpPr>
        <p:spPr>
          <a:xfrm>
            <a:off x="8348400" y="4384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6.2</a:t>
            </a:r>
            <a:endParaRPr lang="de-CH" sz="950" dirty="0"/>
          </a:p>
        </p:txBody>
      </p:sp>
      <p:sp>
        <p:nvSpPr>
          <p:cNvPr id="48" name="Text 46"/>
          <p:cNvSpPr/>
          <p:nvPr/>
        </p:nvSpPr>
        <p:spPr>
          <a:xfrm>
            <a:off x="8348400" y="4564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System-ID · Zeitraum · Abrufdatum</a:t>
            </a:r>
            <a:endParaRPr lang="de-CH" sz="850" dirty="0"/>
          </a:p>
        </p:txBody>
      </p:sp>
      <p:sp>
        <p:nvSpPr>
          <p:cNvPr id="49" name="Text 47"/>
          <p:cNvSpPr/>
          <p:nvPr/>
        </p:nvSpPr>
        <p:spPr>
          <a:xfrm>
            <a:off x="8348400" y="4744800"/>
            <a:ext cx="327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Repository / Commit / Dateipfad</a:t>
            </a:r>
            <a:endParaRPr lang="de-CH" sz="850" dirty="0"/>
          </a:p>
        </p:txBody>
      </p:sp>
      <p:sp>
        <p:nvSpPr>
          <p:cNvPr id="50" name="Shape 48"/>
          <p:cNvSpPr/>
          <p:nvPr/>
        </p:nvSpPr>
        <p:spPr>
          <a:xfrm>
            <a:off x="334800" y="5605200"/>
            <a:ext cx="11520000" cy="3672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72400" y="5691600"/>
            <a:ext cx="110448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 Belege sind versioniert und auf die jeweiligen Aussagen zurückführbar.</a:t>
            </a:r>
            <a:endParaRPr lang="de-CH" sz="1050" dirty="0"/>
          </a:p>
        </p:txBody>
      </p:sp>
      <p:sp>
        <p:nvSpPr>
          <p:cNvPr id="52" name="Text 50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KPI-Board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68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5,01 Mio.</a:t>
            </a:r>
            <a:endParaRPr lang="de-CH" sz="2500" dirty="0"/>
          </a:p>
        </p:txBody>
      </p:sp>
      <p:sp>
        <p:nvSpPr>
          <p:cNvPr id="10" name="Text 8"/>
          <p:cNvSpPr/>
          <p:nvPr/>
        </p:nvSpPr>
        <p:spPr>
          <a:xfrm>
            <a:off x="4968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Nutzung</a:t>
            </a:r>
            <a:endParaRPr lang="de-CH" sz="1050" dirty="0"/>
          </a:p>
        </p:txBody>
      </p:sp>
      <p:sp>
        <p:nvSpPr>
          <p:cNvPr id="11" name="Text 9"/>
          <p:cNvSpPr/>
          <p:nvPr/>
        </p:nvSpPr>
        <p:spPr>
          <a:xfrm>
            <a:off x="4968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−4,4 % ggü. Vorperiode</a:t>
            </a:r>
            <a:endParaRPr lang="de-CH" sz="900" dirty="0"/>
          </a:p>
        </p:txBody>
      </p:sp>
      <p:sp>
        <p:nvSpPr>
          <p:cNvPr id="12" name="Shape 10"/>
          <p:cNvSpPr/>
          <p:nvPr/>
        </p:nvSpPr>
        <p:spPr>
          <a:xfrm>
            <a:off x="26784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404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2,76 Mio.</a:t>
            </a:r>
            <a:endParaRPr lang="de-CH" sz="2500" dirty="0"/>
          </a:p>
        </p:txBody>
      </p:sp>
      <p:sp>
        <p:nvSpPr>
          <p:cNvPr id="14" name="Text 12"/>
          <p:cNvSpPr/>
          <p:nvPr/>
        </p:nvSpPr>
        <p:spPr>
          <a:xfrm>
            <a:off x="28404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Personen</a:t>
            </a:r>
            <a:endParaRPr lang="de-CH" sz="1050" dirty="0"/>
          </a:p>
        </p:txBody>
      </p:sp>
      <p:sp>
        <p:nvSpPr>
          <p:cNvPr id="15" name="Text 13"/>
          <p:cNvSpPr/>
          <p:nvPr/>
        </p:nvSpPr>
        <p:spPr>
          <a:xfrm>
            <a:off x="28404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−4,5 % ggü. Vorperiode</a:t>
            </a:r>
            <a:endParaRPr lang="de-CH" sz="900" dirty="0"/>
          </a:p>
        </p:txBody>
      </p:sp>
      <p:sp>
        <p:nvSpPr>
          <p:cNvPr id="16" name="Shape 14"/>
          <p:cNvSpPr/>
          <p:nvPr/>
        </p:nvSpPr>
        <p:spPr>
          <a:xfrm>
            <a:off x="50256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876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14,68 Mio.</a:t>
            </a:r>
            <a:endParaRPr lang="de-CH" sz="2500" dirty="0"/>
          </a:p>
        </p:txBody>
      </p:sp>
      <p:sp>
        <p:nvSpPr>
          <p:cNvPr id="18" name="Text 16"/>
          <p:cNvSpPr/>
          <p:nvPr/>
        </p:nvSpPr>
        <p:spPr>
          <a:xfrm>
            <a:off x="51876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Aufrufe</a:t>
            </a:r>
            <a:endParaRPr lang="de-CH" sz="1050" dirty="0"/>
          </a:p>
        </p:txBody>
      </p:sp>
      <p:sp>
        <p:nvSpPr>
          <p:cNvPr id="19" name="Text 17"/>
          <p:cNvSpPr/>
          <p:nvPr/>
        </p:nvSpPr>
        <p:spPr>
          <a:xfrm>
            <a:off x="51876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−6,7 % ggü. Vorperiode</a:t>
            </a:r>
            <a:endParaRPr lang="de-CH" sz="900" dirty="0"/>
          </a:p>
        </p:txBody>
      </p:sp>
      <p:sp>
        <p:nvSpPr>
          <p:cNvPr id="20" name="Shape 18"/>
          <p:cNvSpPr/>
          <p:nvPr/>
        </p:nvSpPr>
        <p:spPr>
          <a:xfrm>
            <a:off x="73692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312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2,93</a:t>
            </a:r>
            <a:endParaRPr lang="de-CH" sz="2500" dirty="0"/>
          </a:p>
        </p:txBody>
      </p:sp>
      <p:sp>
        <p:nvSpPr>
          <p:cNvPr id="22" name="Text 20"/>
          <p:cNvSpPr/>
          <p:nvPr/>
        </p:nvSpPr>
        <p:spPr>
          <a:xfrm>
            <a:off x="75312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Tiefe</a:t>
            </a:r>
            <a:endParaRPr lang="de-CH" sz="1050" dirty="0"/>
          </a:p>
        </p:txBody>
      </p:sp>
      <p:sp>
        <p:nvSpPr>
          <p:cNvPr id="23" name="Text 21"/>
          <p:cNvSpPr/>
          <p:nvPr/>
        </p:nvSpPr>
        <p:spPr>
          <a:xfrm>
            <a:off x="75312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−2,4 % ggü. Vorperiode</a:t>
            </a:r>
            <a:endParaRPr lang="de-CH" sz="900" dirty="0"/>
          </a:p>
        </p:txBody>
      </p:sp>
      <p:sp>
        <p:nvSpPr>
          <p:cNvPr id="24" name="Shape 22"/>
          <p:cNvSpPr/>
          <p:nvPr/>
        </p:nvSpPr>
        <p:spPr>
          <a:xfrm>
            <a:off x="97128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8748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50,7 %</a:t>
            </a:r>
            <a:endParaRPr lang="de-CH" sz="2500" dirty="0"/>
          </a:p>
        </p:txBody>
      </p:sp>
      <p:sp>
        <p:nvSpPr>
          <p:cNvPr id="26" name="Text 24"/>
          <p:cNvSpPr/>
          <p:nvPr/>
        </p:nvSpPr>
        <p:spPr>
          <a:xfrm>
            <a:off x="98748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Absprung</a:t>
            </a:r>
            <a:endParaRPr lang="de-CH" sz="1050" dirty="0"/>
          </a:p>
        </p:txBody>
      </p:sp>
      <p:sp>
        <p:nvSpPr>
          <p:cNvPr id="27" name="Text 25"/>
          <p:cNvSpPr/>
          <p:nvPr/>
        </p:nvSpPr>
        <p:spPr>
          <a:xfrm>
            <a:off x="98748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+1,6 pp ggü. Vorperiode</a:t>
            </a:r>
            <a:endParaRPr lang="de-CH" sz="900" dirty="0"/>
          </a:p>
        </p:txBody>
      </p:sp>
      <p:sp>
        <p:nvSpPr>
          <p:cNvPr id="28" name="Text 26"/>
          <p:cNvSpPr/>
          <p:nvPr/>
        </p:nvSpPr>
        <p:spPr>
          <a:xfrm>
            <a:off x="334800" y="3042000"/>
            <a:ext cx="6768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Periodenvergleich in Millionen</a:t>
            </a:r>
            <a:endParaRPr lang="de-CH" sz="1250" dirty="0"/>
          </a:p>
        </p:txBody>
      </p:sp>
      <p:graphicFrame>
        <p:nvGraphicFramePr>
          <p:cNvPr id="29" name="Chart 0" descr=""/>
          <p:cNvGraphicFramePr/>
          <p:nvPr/>
        </p:nvGraphicFramePr>
        <p:xfrm>
          <a:off x="334800" y="3420000"/>
          <a:ext cx="6766560" cy="2448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0" name="Shape 27"/>
          <p:cNvSpPr/>
          <p:nvPr/>
        </p:nvSpPr>
        <p:spPr>
          <a:xfrm>
            <a:off x="7362000" y="3042000"/>
            <a:ext cx="4498920" cy="286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599600" y="3225600"/>
            <a:ext cx="402372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Einordnung</a:t>
            </a:r>
            <a:endParaRPr lang="de-CH" sz="1300" dirty="0"/>
          </a:p>
        </p:txBody>
      </p:sp>
      <p:sp>
        <p:nvSpPr>
          <p:cNvPr id="32" name="Text 29"/>
          <p:cNvSpPr/>
          <p:nvPr/>
        </p:nvSpPr>
        <p:spPr>
          <a:xfrm>
            <a:off x="7599600" y="3654000"/>
            <a:ext cx="4023720" cy="21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Kacheln stehen über dem Detailchart. Jede Kennzahl trägt einen Vergleichsanker. Die Deutung bleibt räumlich von der Evidenz getrennt.</a:t>
            </a:r>
            <a:endParaRPr lang="de-CH" sz="1050" dirty="0"/>
          </a:p>
        </p:txBody>
      </p:sp>
      <p:sp>
        <p:nvSpPr>
          <p:cNvPr id="33" name="Text 30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KPI + Timeline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2688480" cy="12996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</a:t>
            </a:r>
            <a:endParaRPr lang="de-CH" sz="4000" dirty="0"/>
          </a:p>
        </p:txBody>
      </p:sp>
      <p:sp>
        <p:nvSpPr>
          <p:cNvPr id="10" name="Text 8"/>
          <p:cNvSpPr/>
          <p:nvPr/>
        </p:nvSpPr>
        <p:spPr>
          <a:xfrm>
            <a:off x="5724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Module</a:t>
            </a:r>
            <a:endParaRPr lang="de-CH" sz="1050" dirty="0"/>
          </a:p>
        </p:txBody>
      </p:sp>
      <p:sp>
        <p:nvSpPr>
          <p:cNvPr id="11" name="Shape 9"/>
          <p:cNvSpPr/>
          <p:nvPr/>
        </p:nvSpPr>
        <p:spPr>
          <a:xfrm>
            <a:off x="3279600" y="1537200"/>
            <a:ext cx="2688480" cy="12996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172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de-CH" sz="4000" dirty="0"/>
          </a:p>
        </p:txBody>
      </p:sp>
      <p:sp>
        <p:nvSpPr>
          <p:cNvPr id="13" name="Text 11"/>
          <p:cNvSpPr/>
          <p:nvPr/>
        </p:nvSpPr>
        <p:spPr>
          <a:xfrm>
            <a:off x="35172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Typen</a:t>
            </a:r>
            <a:endParaRPr lang="de-CH" sz="1050" dirty="0"/>
          </a:p>
        </p:txBody>
      </p:sp>
      <p:sp>
        <p:nvSpPr>
          <p:cNvPr id="14" name="Shape 12"/>
          <p:cNvSpPr/>
          <p:nvPr/>
        </p:nvSpPr>
        <p:spPr>
          <a:xfrm>
            <a:off x="6224400" y="1537200"/>
            <a:ext cx="2688480" cy="12996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620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de-CH" sz="4000" dirty="0"/>
          </a:p>
        </p:txBody>
      </p:sp>
      <p:sp>
        <p:nvSpPr>
          <p:cNvPr id="16" name="Text 14"/>
          <p:cNvSpPr/>
          <p:nvPr/>
        </p:nvSpPr>
        <p:spPr>
          <a:xfrm>
            <a:off x="64620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Layouts</a:t>
            </a:r>
            <a:endParaRPr lang="de-CH" sz="1050" dirty="0"/>
          </a:p>
        </p:txBody>
      </p:sp>
      <p:sp>
        <p:nvSpPr>
          <p:cNvPr id="17" name="Shape 15"/>
          <p:cNvSpPr/>
          <p:nvPr/>
        </p:nvSpPr>
        <p:spPr>
          <a:xfrm>
            <a:off x="9169200" y="1537200"/>
            <a:ext cx="2688480" cy="12996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068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170</a:t>
            </a:r>
            <a:endParaRPr lang="de-CH" sz="4000" dirty="0"/>
          </a:p>
        </p:txBody>
      </p:sp>
      <p:sp>
        <p:nvSpPr>
          <p:cNvPr id="19" name="Text 17"/>
          <p:cNvSpPr/>
          <p:nvPr/>
        </p:nvSpPr>
        <p:spPr>
          <a:xfrm>
            <a:off x="94068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Belege</a:t>
            </a:r>
            <a:endParaRPr lang="de-CH" sz="1050" dirty="0"/>
          </a:p>
        </p:txBody>
      </p:sp>
      <p:sp>
        <p:nvSpPr>
          <p:cNvPr id="20" name="Shape 18"/>
          <p:cNvSpPr/>
          <p:nvPr/>
        </p:nvSpPr>
        <p:spPr>
          <a:xfrm>
            <a:off x="702000" y="4633200"/>
            <a:ext cx="10789200" cy="324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9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52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Jan</a:t>
            </a:r>
            <a:endParaRPr lang="de-CH" sz="1150" dirty="0"/>
          </a:p>
        </p:txBody>
      </p:sp>
      <p:sp>
        <p:nvSpPr>
          <p:cNvPr id="23" name="Text 21"/>
          <p:cNvSpPr/>
          <p:nvPr/>
        </p:nvSpPr>
        <p:spPr>
          <a:xfrm>
            <a:off x="252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1</a:t>
            </a:r>
            <a:endParaRPr lang="de-CH" sz="950" dirty="0"/>
          </a:p>
        </p:txBody>
      </p:sp>
      <p:sp>
        <p:nvSpPr>
          <p:cNvPr id="24" name="Shape 22"/>
          <p:cNvSpPr/>
          <p:nvPr/>
        </p:nvSpPr>
        <p:spPr>
          <a:xfrm>
            <a:off x="2523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26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Mär</a:t>
            </a:r>
            <a:endParaRPr lang="de-CH" sz="1150" dirty="0"/>
          </a:p>
        </p:txBody>
      </p:sp>
      <p:sp>
        <p:nvSpPr>
          <p:cNvPr id="26" name="Text 24"/>
          <p:cNvSpPr/>
          <p:nvPr/>
        </p:nvSpPr>
        <p:spPr>
          <a:xfrm>
            <a:off x="1926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2</a:t>
            </a:r>
            <a:endParaRPr lang="de-CH" sz="950" dirty="0"/>
          </a:p>
        </p:txBody>
      </p:sp>
      <p:sp>
        <p:nvSpPr>
          <p:cNvPr id="27" name="Shape 25"/>
          <p:cNvSpPr/>
          <p:nvPr/>
        </p:nvSpPr>
        <p:spPr>
          <a:xfrm>
            <a:off x="4197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600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</a:t>
            </a:r>
            <a:endParaRPr lang="de-CH" sz="1150" dirty="0"/>
          </a:p>
        </p:txBody>
      </p:sp>
      <p:sp>
        <p:nvSpPr>
          <p:cNvPr id="29" name="Text 27"/>
          <p:cNvSpPr/>
          <p:nvPr/>
        </p:nvSpPr>
        <p:spPr>
          <a:xfrm>
            <a:off x="3600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3</a:t>
            </a:r>
            <a:endParaRPr lang="de-CH" sz="950" dirty="0"/>
          </a:p>
        </p:txBody>
      </p:sp>
      <p:sp>
        <p:nvSpPr>
          <p:cNvPr id="30" name="Shape 28"/>
          <p:cNvSpPr/>
          <p:nvPr/>
        </p:nvSpPr>
        <p:spPr>
          <a:xfrm>
            <a:off x="5871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274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Jul</a:t>
            </a:r>
            <a:endParaRPr lang="de-CH" sz="1150" dirty="0"/>
          </a:p>
        </p:txBody>
      </p:sp>
      <p:sp>
        <p:nvSpPr>
          <p:cNvPr id="32" name="Text 30"/>
          <p:cNvSpPr/>
          <p:nvPr/>
        </p:nvSpPr>
        <p:spPr>
          <a:xfrm>
            <a:off x="5274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4</a:t>
            </a:r>
            <a:endParaRPr lang="de-CH" sz="950" dirty="0"/>
          </a:p>
        </p:txBody>
      </p:sp>
      <p:sp>
        <p:nvSpPr>
          <p:cNvPr id="33" name="Shape 31"/>
          <p:cNvSpPr/>
          <p:nvPr/>
        </p:nvSpPr>
        <p:spPr>
          <a:xfrm>
            <a:off x="7513200" y="4530600"/>
            <a:ext cx="237600" cy="237600"/>
          </a:xfrm>
          <a:prstGeom prst="ellipse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948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Heute</a:t>
            </a:r>
            <a:endParaRPr lang="de-CH" sz="1150" dirty="0"/>
          </a:p>
        </p:txBody>
      </p:sp>
      <p:sp>
        <p:nvSpPr>
          <p:cNvPr id="35" name="Text 33"/>
          <p:cNvSpPr/>
          <p:nvPr/>
        </p:nvSpPr>
        <p:spPr>
          <a:xfrm>
            <a:off x="6948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</a:t>
            </a:r>
            <a:endParaRPr lang="de-CH" sz="950" dirty="0"/>
          </a:p>
        </p:txBody>
      </p:sp>
      <p:sp>
        <p:nvSpPr>
          <p:cNvPr id="36" name="Shape 34"/>
          <p:cNvSpPr/>
          <p:nvPr/>
        </p:nvSpPr>
        <p:spPr>
          <a:xfrm>
            <a:off x="9219600" y="4563000"/>
            <a:ext cx="172800" cy="1728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622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Okt</a:t>
            </a:r>
            <a:endParaRPr lang="de-CH" sz="1150" dirty="0"/>
          </a:p>
        </p:txBody>
      </p:sp>
      <p:sp>
        <p:nvSpPr>
          <p:cNvPr id="38" name="Text 36"/>
          <p:cNvSpPr/>
          <p:nvPr/>
        </p:nvSpPr>
        <p:spPr>
          <a:xfrm>
            <a:off x="8622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6</a:t>
            </a:r>
            <a:endParaRPr lang="de-CH" sz="950" dirty="0"/>
          </a:p>
        </p:txBody>
      </p:sp>
      <p:sp>
        <p:nvSpPr>
          <p:cNvPr id="39" name="Shape 37"/>
          <p:cNvSpPr/>
          <p:nvPr/>
        </p:nvSpPr>
        <p:spPr>
          <a:xfrm>
            <a:off x="10893600" y="4563000"/>
            <a:ext cx="172800" cy="1728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296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Dez</a:t>
            </a:r>
            <a:endParaRPr lang="de-CH" sz="1150" dirty="0"/>
          </a:p>
        </p:txBody>
      </p:sp>
      <p:sp>
        <p:nvSpPr>
          <p:cNvPr id="41" name="Text 39"/>
          <p:cNvSpPr/>
          <p:nvPr/>
        </p:nvSpPr>
        <p:spPr>
          <a:xfrm>
            <a:off x="10296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7</a:t>
            </a:r>
            <a:endParaRPr lang="de-CH" sz="950" dirty="0"/>
          </a:p>
        </p:txBody>
      </p:sp>
      <p:sp>
        <p:nvSpPr>
          <p:cNvPr id="42" name="Text 40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Textbox-Tabelle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273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KENNZAHL</a:t>
            </a:r>
            <a:endParaRPr lang="de-CH" sz="850" dirty="0"/>
          </a:p>
        </p:txBody>
      </p:sp>
      <p:sp>
        <p:nvSpPr>
          <p:cNvPr id="9" name="Text 7"/>
          <p:cNvSpPr/>
          <p:nvPr/>
        </p:nvSpPr>
        <p:spPr>
          <a:xfrm>
            <a:off x="3240000" y="1537200"/>
            <a:ext cx="151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VORPERIODE</a:t>
            </a:r>
            <a:endParaRPr lang="de-CH" sz="850" dirty="0"/>
          </a:p>
        </p:txBody>
      </p:sp>
      <p:sp>
        <p:nvSpPr>
          <p:cNvPr id="10" name="Text 8"/>
          <p:cNvSpPr/>
          <p:nvPr/>
        </p:nvSpPr>
        <p:spPr>
          <a:xfrm>
            <a:off x="4896000" y="1537200"/>
            <a:ext cx="151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AKTUELL</a:t>
            </a:r>
            <a:endParaRPr lang="de-CH" sz="850" dirty="0"/>
          </a:p>
        </p:txBody>
      </p:sp>
      <p:sp>
        <p:nvSpPr>
          <p:cNvPr id="11" name="Text 9"/>
          <p:cNvSpPr/>
          <p:nvPr/>
        </p:nvSpPr>
        <p:spPr>
          <a:xfrm>
            <a:off x="6552000" y="1537200"/>
            <a:ext cx="187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ÄNDERUNG</a:t>
            </a:r>
            <a:endParaRPr lang="de-CH" sz="850" dirty="0"/>
          </a:p>
        </p:txBody>
      </p:sp>
      <p:sp>
        <p:nvSpPr>
          <p:cNvPr id="12" name="Shape 10"/>
          <p:cNvSpPr/>
          <p:nvPr/>
        </p:nvSpPr>
        <p:spPr>
          <a:xfrm>
            <a:off x="334800" y="1735200"/>
            <a:ext cx="8064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4800" y="18252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Nutzung</a:t>
            </a:r>
            <a:endParaRPr lang="de-CH" sz="1100" dirty="0"/>
          </a:p>
        </p:txBody>
      </p:sp>
      <p:sp>
        <p:nvSpPr>
          <p:cNvPr id="14" name="Text 12"/>
          <p:cNvSpPr/>
          <p:nvPr/>
        </p:nvSpPr>
        <p:spPr>
          <a:xfrm>
            <a:off x="3240000" y="18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5'240'000</a:t>
            </a:r>
            <a:endParaRPr lang="de-CH" sz="1100" dirty="0"/>
          </a:p>
        </p:txBody>
      </p:sp>
      <p:sp>
        <p:nvSpPr>
          <p:cNvPr id="15" name="Text 13"/>
          <p:cNvSpPr/>
          <p:nvPr/>
        </p:nvSpPr>
        <p:spPr>
          <a:xfrm>
            <a:off x="4896000" y="18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5'010'000</a:t>
            </a:r>
            <a:endParaRPr lang="de-CH" sz="1100" dirty="0"/>
          </a:p>
        </p:txBody>
      </p:sp>
      <p:sp>
        <p:nvSpPr>
          <p:cNvPr id="16" name="Text 14"/>
          <p:cNvSpPr/>
          <p:nvPr/>
        </p:nvSpPr>
        <p:spPr>
          <a:xfrm>
            <a:off x="6552000" y="18252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−4,4 %</a:t>
            </a:r>
            <a:endParaRPr lang="de-CH" sz="1100" dirty="0"/>
          </a:p>
        </p:txBody>
      </p:sp>
      <p:sp>
        <p:nvSpPr>
          <p:cNvPr id="17" name="Text 15"/>
          <p:cNvSpPr/>
          <p:nvPr/>
        </p:nvSpPr>
        <p:spPr>
          <a:xfrm>
            <a:off x="334800" y="22464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Personen</a:t>
            </a:r>
            <a:endParaRPr lang="de-CH" sz="1100" dirty="0"/>
          </a:p>
        </p:txBody>
      </p:sp>
      <p:sp>
        <p:nvSpPr>
          <p:cNvPr id="18" name="Text 16"/>
          <p:cNvSpPr/>
          <p:nvPr/>
        </p:nvSpPr>
        <p:spPr>
          <a:xfrm>
            <a:off x="3240000" y="22464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2'890'000</a:t>
            </a:r>
            <a:endParaRPr lang="de-CH" sz="1100" dirty="0"/>
          </a:p>
        </p:txBody>
      </p:sp>
      <p:sp>
        <p:nvSpPr>
          <p:cNvPr id="19" name="Text 17"/>
          <p:cNvSpPr/>
          <p:nvPr/>
        </p:nvSpPr>
        <p:spPr>
          <a:xfrm>
            <a:off x="4896000" y="22464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2'760'000</a:t>
            </a:r>
            <a:endParaRPr lang="de-CH" sz="1100" dirty="0"/>
          </a:p>
        </p:txBody>
      </p:sp>
      <p:sp>
        <p:nvSpPr>
          <p:cNvPr id="20" name="Text 18"/>
          <p:cNvSpPr/>
          <p:nvPr/>
        </p:nvSpPr>
        <p:spPr>
          <a:xfrm>
            <a:off x="6552000" y="22464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−4,5 %</a:t>
            </a:r>
            <a:endParaRPr lang="de-CH" sz="1100" dirty="0"/>
          </a:p>
        </p:txBody>
      </p:sp>
      <p:sp>
        <p:nvSpPr>
          <p:cNvPr id="21" name="Shape 19"/>
          <p:cNvSpPr/>
          <p:nvPr/>
        </p:nvSpPr>
        <p:spPr>
          <a:xfrm>
            <a:off x="226800" y="2595600"/>
            <a:ext cx="8280000" cy="3672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4800" y="26676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Aufrufe</a:t>
            </a:r>
            <a:endParaRPr lang="de-CH" sz="1100" dirty="0"/>
          </a:p>
        </p:txBody>
      </p:sp>
      <p:sp>
        <p:nvSpPr>
          <p:cNvPr id="23" name="Text 21"/>
          <p:cNvSpPr/>
          <p:nvPr/>
        </p:nvSpPr>
        <p:spPr>
          <a:xfrm>
            <a:off x="3240000" y="26676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15'740'000</a:t>
            </a:r>
            <a:endParaRPr lang="de-CH" sz="1100" dirty="0"/>
          </a:p>
        </p:txBody>
      </p:sp>
      <p:sp>
        <p:nvSpPr>
          <p:cNvPr id="24" name="Text 22"/>
          <p:cNvSpPr/>
          <p:nvPr/>
        </p:nvSpPr>
        <p:spPr>
          <a:xfrm>
            <a:off x="4896000" y="26676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14'680'000</a:t>
            </a:r>
            <a:endParaRPr lang="de-CH" sz="1100" dirty="0"/>
          </a:p>
        </p:txBody>
      </p:sp>
      <p:sp>
        <p:nvSpPr>
          <p:cNvPr id="25" name="Text 23"/>
          <p:cNvSpPr/>
          <p:nvPr/>
        </p:nvSpPr>
        <p:spPr>
          <a:xfrm>
            <a:off x="6552000" y="26676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−6,7 %</a:t>
            </a:r>
            <a:endParaRPr lang="de-CH" sz="1100" dirty="0"/>
          </a:p>
        </p:txBody>
      </p:sp>
      <p:sp>
        <p:nvSpPr>
          <p:cNvPr id="26" name="Text 24"/>
          <p:cNvSpPr/>
          <p:nvPr/>
        </p:nvSpPr>
        <p:spPr>
          <a:xfrm>
            <a:off x="334800" y="30888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Anfragen</a:t>
            </a:r>
            <a:endParaRPr lang="de-CH" sz="1100" dirty="0"/>
          </a:p>
        </p:txBody>
      </p:sp>
      <p:sp>
        <p:nvSpPr>
          <p:cNvPr id="27" name="Text 25"/>
          <p:cNvSpPr/>
          <p:nvPr/>
        </p:nvSpPr>
        <p:spPr>
          <a:xfrm>
            <a:off x="3240000" y="30888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812'204</a:t>
            </a:r>
            <a:endParaRPr lang="de-CH" sz="1100" dirty="0"/>
          </a:p>
        </p:txBody>
      </p:sp>
      <p:sp>
        <p:nvSpPr>
          <p:cNvPr id="28" name="Text 26"/>
          <p:cNvSpPr/>
          <p:nvPr/>
        </p:nvSpPr>
        <p:spPr>
          <a:xfrm>
            <a:off x="4896000" y="30888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848'551</a:t>
            </a:r>
            <a:endParaRPr lang="de-CH" sz="1100" dirty="0"/>
          </a:p>
        </p:txBody>
      </p:sp>
      <p:sp>
        <p:nvSpPr>
          <p:cNvPr id="29" name="Text 27"/>
          <p:cNvSpPr/>
          <p:nvPr/>
        </p:nvSpPr>
        <p:spPr>
          <a:xfrm>
            <a:off x="6552000" y="30888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4,5 %</a:t>
            </a:r>
            <a:endParaRPr lang="de-CH" sz="1100" dirty="0"/>
          </a:p>
        </p:txBody>
      </p:sp>
      <p:sp>
        <p:nvSpPr>
          <p:cNvPr id="30" name="Shape 28"/>
          <p:cNvSpPr/>
          <p:nvPr/>
        </p:nvSpPr>
        <p:spPr>
          <a:xfrm>
            <a:off x="334800" y="3535200"/>
            <a:ext cx="8064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34800" y="36252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</a:t>
            </a:r>
            <a:endParaRPr lang="de-CH" sz="1100" dirty="0"/>
          </a:p>
        </p:txBody>
      </p:sp>
      <p:sp>
        <p:nvSpPr>
          <p:cNvPr id="32" name="Text 30"/>
          <p:cNvSpPr/>
          <p:nvPr/>
        </p:nvSpPr>
        <p:spPr>
          <a:xfrm>
            <a:off x="3240000" y="36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24'682'204</a:t>
            </a:r>
            <a:endParaRPr lang="de-CH" sz="1100" dirty="0"/>
          </a:p>
        </p:txBody>
      </p:sp>
      <p:sp>
        <p:nvSpPr>
          <p:cNvPr id="33" name="Text 31"/>
          <p:cNvSpPr/>
          <p:nvPr/>
        </p:nvSpPr>
        <p:spPr>
          <a:xfrm>
            <a:off x="4896000" y="36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23'298'551</a:t>
            </a:r>
            <a:endParaRPr lang="de-CH" sz="1100" dirty="0"/>
          </a:p>
        </p:txBody>
      </p:sp>
      <p:sp>
        <p:nvSpPr>
          <p:cNvPr id="34" name="Shape 32"/>
          <p:cNvSpPr/>
          <p:nvPr/>
        </p:nvSpPr>
        <p:spPr>
          <a:xfrm>
            <a:off x="8856000" y="1537200"/>
            <a:ext cx="2998800" cy="259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093600" y="1720800"/>
            <a:ext cx="25236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Zahlen einordnen</a:t>
            </a:r>
            <a:endParaRPr lang="de-CH" sz="1300" dirty="0"/>
          </a:p>
        </p:txBody>
      </p:sp>
      <p:sp>
        <p:nvSpPr>
          <p:cNvPr id="36" name="Text 34"/>
          <p:cNvSpPr/>
          <p:nvPr/>
        </p:nvSpPr>
        <p:spPr>
          <a:xfrm>
            <a:off x="9093600" y="2149200"/>
            <a:ext cx="2523600" cy="18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Werte rechtsbündig. Veränderung neutral, echte Alarme separat. Exakte Werte und Vergleichsperiode bleiben sichtbar.</a:t>
            </a:r>
            <a:endParaRPr lang="de-CH" sz="1050" dirty="0"/>
          </a:p>
        </p:txBody>
      </p:sp>
      <p:sp>
        <p:nvSpPr>
          <p:cNvPr id="37" name="Text 3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Split: Evidenz + Sidebar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676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Bereiche nach Nutzung</a:t>
            </a:r>
            <a:endParaRPr lang="de-CH" sz="1250" dirty="0"/>
          </a:p>
        </p:txBody>
      </p:sp>
      <p:sp>
        <p:nvSpPr>
          <p:cNvPr id="9" name="Text 7"/>
          <p:cNvSpPr/>
          <p:nvPr/>
        </p:nvSpPr>
        <p:spPr>
          <a:xfrm>
            <a:off x="334800" y="1879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A</a:t>
            </a:r>
            <a:endParaRPr lang="de-CH" sz="1050" dirty="0"/>
          </a:p>
        </p:txBody>
      </p:sp>
      <p:sp>
        <p:nvSpPr>
          <p:cNvPr id="10" name="Shape 8"/>
          <p:cNvSpPr/>
          <p:nvPr/>
        </p:nvSpPr>
        <p:spPr>
          <a:xfrm>
            <a:off x="2098800" y="1915200"/>
            <a:ext cx="3924000" cy="1584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87600" y="1879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1'912'040</a:t>
            </a:r>
            <a:endParaRPr lang="de-CH" sz="1000" dirty="0"/>
          </a:p>
        </p:txBody>
      </p:sp>
      <p:sp>
        <p:nvSpPr>
          <p:cNvPr id="12" name="Text 10"/>
          <p:cNvSpPr/>
          <p:nvPr/>
        </p:nvSpPr>
        <p:spPr>
          <a:xfrm>
            <a:off x="334800" y="2293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B</a:t>
            </a:r>
            <a:endParaRPr lang="de-CH" sz="1050" dirty="0"/>
          </a:p>
        </p:txBody>
      </p:sp>
      <p:sp>
        <p:nvSpPr>
          <p:cNvPr id="13" name="Shape 11"/>
          <p:cNvSpPr/>
          <p:nvPr/>
        </p:nvSpPr>
        <p:spPr>
          <a:xfrm>
            <a:off x="2098800" y="2329200"/>
            <a:ext cx="2471161" cy="158400"/>
          </a:xfrm>
          <a:prstGeom prst="rect">
            <a:avLst/>
          </a:prstGeom>
          <a:solidFill>
            <a:srgbClr val="172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34761" y="2293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1'204'118</a:t>
            </a:r>
            <a:endParaRPr lang="de-CH" sz="1000" dirty="0"/>
          </a:p>
        </p:txBody>
      </p:sp>
      <p:sp>
        <p:nvSpPr>
          <p:cNvPr id="15" name="Text 13"/>
          <p:cNvSpPr/>
          <p:nvPr/>
        </p:nvSpPr>
        <p:spPr>
          <a:xfrm>
            <a:off x="334800" y="2707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C</a:t>
            </a:r>
            <a:endParaRPr lang="de-CH" sz="1050" dirty="0"/>
          </a:p>
        </p:txBody>
      </p:sp>
      <p:sp>
        <p:nvSpPr>
          <p:cNvPr id="16" name="Shape 14"/>
          <p:cNvSpPr/>
          <p:nvPr/>
        </p:nvSpPr>
        <p:spPr>
          <a:xfrm>
            <a:off x="2098800" y="2743200"/>
            <a:ext cx="1317088" cy="158400"/>
          </a:xfrm>
          <a:prstGeom prst="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80688" y="2707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641'775</a:t>
            </a:r>
            <a:endParaRPr lang="de-CH" sz="1000" dirty="0"/>
          </a:p>
        </p:txBody>
      </p:sp>
      <p:sp>
        <p:nvSpPr>
          <p:cNvPr id="18" name="Text 16"/>
          <p:cNvSpPr/>
          <p:nvPr/>
        </p:nvSpPr>
        <p:spPr>
          <a:xfrm>
            <a:off x="334800" y="3121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Übrige</a:t>
            </a:r>
            <a:endParaRPr lang="de-CH" sz="1050" dirty="0"/>
          </a:p>
        </p:txBody>
      </p:sp>
      <p:sp>
        <p:nvSpPr>
          <p:cNvPr id="19" name="Shape 17"/>
          <p:cNvSpPr/>
          <p:nvPr/>
        </p:nvSpPr>
        <p:spPr>
          <a:xfrm>
            <a:off x="2098800" y="3157200"/>
            <a:ext cx="637113" cy="158400"/>
          </a:xfrm>
          <a:prstGeom prst="rect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800713" y="3121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310'445</a:t>
            </a:r>
            <a:endParaRPr lang="de-CH" sz="1000" dirty="0"/>
          </a:p>
        </p:txBody>
      </p:sp>
      <p:sp>
        <p:nvSpPr>
          <p:cNvPr id="21" name="Text 19"/>
          <p:cNvSpPr/>
          <p:nvPr/>
        </p:nvSpPr>
        <p:spPr>
          <a:xfrm>
            <a:off x="334800" y="3841200"/>
            <a:ext cx="234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</a:t>
            </a:r>
            <a:endParaRPr lang="de-CH" sz="850" dirty="0"/>
          </a:p>
        </p:txBody>
      </p:sp>
      <p:sp>
        <p:nvSpPr>
          <p:cNvPr id="22" name="Text 20"/>
          <p:cNvSpPr/>
          <p:nvPr/>
        </p:nvSpPr>
        <p:spPr>
          <a:xfrm>
            <a:off x="3024000" y="3841200"/>
            <a:ext cx="165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AUFRUFE</a:t>
            </a:r>
            <a:endParaRPr lang="de-CH" sz="850" dirty="0"/>
          </a:p>
        </p:txBody>
      </p:sp>
      <p:sp>
        <p:nvSpPr>
          <p:cNvPr id="23" name="Text 21"/>
          <p:cNvSpPr/>
          <p:nvPr/>
        </p:nvSpPr>
        <p:spPr>
          <a:xfrm>
            <a:off x="4896000" y="3841200"/>
            <a:ext cx="1584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ANTEIL</a:t>
            </a:r>
            <a:endParaRPr lang="de-CH" sz="850" dirty="0"/>
          </a:p>
        </p:txBody>
      </p:sp>
      <p:sp>
        <p:nvSpPr>
          <p:cNvPr id="24" name="Shape 22"/>
          <p:cNvSpPr/>
          <p:nvPr/>
        </p:nvSpPr>
        <p:spPr>
          <a:xfrm>
            <a:off x="334800" y="4039200"/>
            <a:ext cx="648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34800" y="4129200"/>
            <a:ext cx="234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A</a:t>
            </a:r>
            <a:endParaRPr lang="de-CH" sz="1100" dirty="0"/>
          </a:p>
        </p:txBody>
      </p:sp>
      <p:sp>
        <p:nvSpPr>
          <p:cNvPr id="26" name="Text 24"/>
          <p:cNvSpPr/>
          <p:nvPr/>
        </p:nvSpPr>
        <p:spPr>
          <a:xfrm>
            <a:off x="3024000" y="4129200"/>
            <a:ext cx="165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1'912'040</a:t>
            </a:r>
            <a:endParaRPr lang="de-CH" sz="1100" dirty="0"/>
          </a:p>
        </p:txBody>
      </p:sp>
      <p:sp>
        <p:nvSpPr>
          <p:cNvPr id="27" name="Text 25"/>
          <p:cNvSpPr/>
          <p:nvPr/>
        </p:nvSpPr>
        <p:spPr>
          <a:xfrm>
            <a:off x="4896000" y="4129200"/>
            <a:ext cx="1584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47,0 %</a:t>
            </a:r>
            <a:endParaRPr lang="de-CH" sz="1100" dirty="0"/>
          </a:p>
        </p:txBody>
      </p:sp>
      <p:sp>
        <p:nvSpPr>
          <p:cNvPr id="28" name="Text 26"/>
          <p:cNvSpPr/>
          <p:nvPr/>
        </p:nvSpPr>
        <p:spPr>
          <a:xfrm>
            <a:off x="334800" y="4550400"/>
            <a:ext cx="234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B</a:t>
            </a:r>
            <a:endParaRPr lang="de-CH" sz="1100" dirty="0"/>
          </a:p>
        </p:txBody>
      </p:sp>
      <p:sp>
        <p:nvSpPr>
          <p:cNvPr id="29" name="Text 27"/>
          <p:cNvSpPr/>
          <p:nvPr/>
        </p:nvSpPr>
        <p:spPr>
          <a:xfrm>
            <a:off x="3024000" y="4550400"/>
            <a:ext cx="165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1'204'118</a:t>
            </a:r>
            <a:endParaRPr lang="de-CH" sz="1100" dirty="0"/>
          </a:p>
        </p:txBody>
      </p:sp>
      <p:sp>
        <p:nvSpPr>
          <p:cNvPr id="30" name="Text 28"/>
          <p:cNvSpPr/>
          <p:nvPr/>
        </p:nvSpPr>
        <p:spPr>
          <a:xfrm>
            <a:off x="4896000" y="4550400"/>
            <a:ext cx="1584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29,6 %</a:t>
            </a:r>
            <a:endParaRPr lang="de-CH" sz="1100" dirty="0"/>
          </a:p>
        </p:txBody>
      </p:sp>
      <p:sp>
        <p:nvSpPr>
          <p:cNvPr id="31" name="Text 29"/>
          <p:cNvSpPr/>
          <p:nvPr/>
        </p:nvSpPr>
        <p:spPr>
          <a:xfrm>
            <a:off x="334800" y="4971600"/>
            <a:ext cx="234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C</a:t>
            </a:r>
            <a:endParaRPr lang="de-CH" sz="1100" dirty="0"/>
          </a:p>
        </p:txBody>
      </p:sp>
      <p:sp>
        <p:nvSpPr>
          <p:cNvPr id="32" name="Text 30"/>
          <p:cNvSpPr/>
          <p:nvPr/>
        </p:nvSpPr>
        <p:spPr>
          <a:xfrm>
            <a:off x="3024000" y="4971600"/>
            <a:ext cx="165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641'775</a:t>
            </a:r>
            <a:endParaRPr lang="de-CH" sz="1100" dirty="0"/>
          </a:p>
        </p:txBody>
      </p:sp>
      <p:sp>
        <p:nvSpPr>
          <p:cNvPr id="33" name="Text 31"/>
          <p:cNvSpPr/>
          <p:nvPr/>
        </p:nvSpPr>
        <p:spPr>
          <a:xfrm>
            <a:off x="4896000" y="4971600"/>
            <a:ext cx="1584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15,8 %</a:t>
            </a:r>
            <a:endParaRPr lang="de-CH" sz="1100" dirty="0"/>
          </a:p>
        </p:txBody>
      </p:sp>
      <p:sp>
        <p:nvSpPr>
          <p:cNvPr id="34" name="Text 32"/>
          <p:cNvSpPr/>
          <p:nvPr/>
        </p:nvSpPr>
        <p:spPr>
          <a:xfrm>
            <a:off x="334800" y="5392800"/>
            <a:ext cx="234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Übrige</a:t>
            </a:r>
            <a:endParaRPr lang="de-CH" sz="1100" dirty="0"/>
          </a:p>
        </p:txBody>
      </p:sp>
      <p:sp>
        <p:nvSpPr>
          <p:cNvPr id="35" name="Text 33"/>
          <p:cNvSpPr/>
          <p:nvPr/>
        </p:nvSpPr>
        <p:spPr>
          <a:xfrm>
            <a:off x="3024000" y="5392800"/>
            <a:ext cx="165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310'445</a:t>
            </a:r>
            <a:endParaRPr lang="de-CH" sz="1100" dirty="0"/>
          </a:p>
        </p:txBody>
      </p:sp>
      <p:sp>
        <p:nvSpPr>
          <p:cNvPr id="36" name="Text 34"/>
          <p:cNvSpPr/>
          <p:nvPr/>
        </p:nvSpPr>
        <p:spPr>
          <a:xfrm>
            <a:off x="4896000" y="5392800"/>
            <a:ext cx="1584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7,6 %</a:t>
            </a:r>
            <a:endParaRPr lang="de-CH" sz="1100" dirty="0"/>
          </a:p>
        </p:txBody>
      </p:sp>
      <p:sp>
        <p:nvSpPr>
          <p:cNvPr id="37" name="Shape 35"/>
          <p:cNvSpPr/>
          <p:nvPr/>
        </p:nvSpPr>
        <p:spPr>
          <a:xfrm>
            <a:off x="7362000" y="1537200"/>
            <a:ext cx="4498920" cy="2160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599600" y="1720800"/>
            <a:ext cx="402372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Bereich mit dem grössten Anteil</a:t>
            </a:r>
            <a:endParaRPr lang="de-CH" sz="1300" dirty="0"/>
          </a:p>
        </p:txBody>
      </p:sp>
      <p:sp>
        <p:nvSpPr>
          <p:cNvPr id="39" name="Text 37"/>
          <p:cNvSpPr/>
          <p:nvPr/>
        </p:nvSpPr>
        <p:spPr>
          <a:xfrm>
            <a:off x="7599600" y="2149200"/>
            <a:ext cx="402372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Aussage bezieht sich auf die Evidenz links. Keine zusätzlichen unbelegten Zahlen in der Einordnung.</a:t>
            </a:r>
            <a:endParaRPr lang="de-CH" sz="1050" dirty="0"/>
          </a:p>
        </p:txBody>
      </p:sp>
      <p:sp>
        <p:nvSpPr>
          <p:cNvPr id="40" name="Shape 38"/>
          <p:cNvSpPr/>
          <p:nvPr/>
        </p:nvSpPr>
        <p:spPr>
          <a:xfrm>
            <a:off x="7362000" y="3877200"/>
            <a:ext cx="4498920" cy="194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599600" y="4060800"/>
            <a:ext cx="402372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Noch zu klären</a:t>
            </a:r>
            <a:endParaRPr lang="de-CH" sz="1300" dirty="0"/>
          </a:p>
        </p:txBody>
      </p:sp>
      <p:sp>
        <p:nvSpPr>
          <p:cNvPr id="42" name="Text 40"/>
          <p:cNvSpPr/>
          <p:nvPr/>
        </p:nvSpPr>
        <p:spPr>
          <a:xfrm>
            <a:off x="7599600" y="4489200"/>
            <a:ext cx="402372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Messlücken, Sondereffekte und Vergleichsbrüche bleiben sichtbar.</a:t>
            </a:r>
            <a:endParaRPr lang="de-CH" sz="1050" dirty="0"/>
          </a:p>
        </p:txBody>
      </p:sp>
      <p:sp>
        <p:nvSpPr>
          <p:cNvPr id="43" name="Text 41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Drei-Schritt-Beweis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3657600" cy="1908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2400" y="17208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2400" y="17388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de-CH" sz="850" dirty="0"/>
          </a:p>
        </p:txBody>
      </p:sp>
      <p:sp>
        <p:nvSpPr>
          <p:cNvPr id="11" name="Text 9"/>
          <p:cNvSpPr/>
          <p:nvPr/>
        </p:nvSpPr>
        <p:spPr>
          <a:xfrm>
            <a:off x="914400" y="1742400"/>
            <a:ext cx="28224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Meldung</a:t>
            </a:r>
            <a:endParaRPr lang="de-CH" sz="900" dirty="0"/>
          </a:p>
        </p:txBody>
      </p:sp>
      <p:sp>
        <p:nvSpPr>
          <p:cNvPr id="12" name="Text 10"/>
          <p:cNvSpPr/>
          <p:nvPr/>
        </p:nvSpPr>
        <p:spPr>
          <a:xfrm>
            <a:off x="572400" y="2080800"/>
            <a:ext cx="31824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60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+312 %</a:t>
            </a:r>
            <a:endParaRPr lang="de-CH" sz="2600" dirty="0"/>
          </a:p>
        </p:txBody>
      </p:sp>
      <p:sp>
        <p:nvSpPr>
          <p:cNvPr id="13" name="Text 11"/>
          <p:cNvSpPr/>
          <p:nvPr/>
        </p:nvSpPr>
        <p:spPr>
          <a:xfrm>
            <a:off x="572400" y="2566800"/>
            <a:ext cx="318240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ursprünglich gemeldete Zahl.</a:t>
            </a:r>
            <a:endParaRPr lang="de-CH" sz="1000" dirty="0"/>
          </a:p>
        </p:txBody>
      </p:sp>
      <p:sp>
        <p:nvSpPr>
          <p:cNvPr id="14" name="Shape 12"/>
          <p:cNvSpPr/>
          <p:nvPr/>
        </p:nvSpPr>
        <p:spPr>
          <a:xfrm>
            <a:off x="4266000" y="1537200"/>
            <a:ext cx="3657600" cy="1908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03600" y="17208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03600" y="17388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de-CH" sz="850" dirty="0"/>
          </a:p>
        </p:txBody>
      </p:sp>
      <p:sp>
        <p:nvSpPr>
          <p:cNvPr id="17" name="Text 15"/>
          <p:cNvSpPr/>
          <p:nvPr/>
        </p:nvSpPr>
        <p:spPr>
          <a:xfrm>
            <a:off x="4845600" y="1742400"/>
            <a:ext cx="28224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Ursache</a:t>
            </a:r>
            <a:endParaRPr lang="de-CH" sz="900" dirty="0"/>
          </a:p>
        </p:txBody>
      </p:sp>
      <p:sp>
        <p:nvSpPr>
          <p:cNvPr id="18" name="Text 16"/>
          <p:cNvSpPr/>
          <p:nvPr/>
        </p:nvSpPr>
        <p:spPr>
          <a:xfrm>
            <a:off x="4503600" y="2080800"/>
            <a:ext cx="31824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6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Zählweise</a:t>
            </a:r>
            <a:endParaRPr lang="de-CH" sz="2600" dirty="0"/>
          </a:p>
        </p:txBody>
      </p:sp>
      <p:sp>
        <p:nvSpPr>
          <p:cNvPr id="19" name="Text 17"/>
          <p:cNvSpPr/>
          <p:nvPr/>
        </p:nvSpPr>
        <p:spPr>
          <a:xfrm>
            <a:off x="4503600" y="2566800"/>
            <a:ext cx="318240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Messwechsel erklärt den Sondereffekt.</a:t>
            </a:r>
            <a:endParaRPr lang="de-CH" sz="1000" dirty="0"/>
          </a:p>
        </p:txBody>
      </p:sp>
      <p:sp>
        <p:nvSpPr>
          <p:cNvPr id="20" name="Shape 18"/>
          <p:cNvSpPr/>
          <p:nvPr/>
        </p:nvSpPr>
        <p:spPr>
          <a:xfrm>
            <a:off x="8197200" y="1537200"/>
            <a:ext cx="3657600" cy="1908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34800" y="17208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34800" y="17388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de-CH" sz="850" dirty="0"/>
          </a:p>
        </p:txBody>
      </p:sp>
      <p:sp>
        <p:nvSpPr>
          <p:cNvPr id="23" name="Text 21"/>
          <p:cNvSpPr/>
          <p:nvPr/>
        </p:nvSpPr>
        <p:spPr>
          <a:xfrm>
            <a:off x="8776800" y="1742400"/>
            <a:ext cx="28224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geprüfte Zahl</a:t>
            </a:r>
            <a:endParaRPr lang="de-CH" sz="900" dirty="0"/>
          </a:p>
        </p:txBody>
      </p:sp>
      <p:sp>
        <p:nvSpPr>
          <p:cNvPr id="24" name="Text 22"/>
          <p:cNvSpPr/>
          <p:nvPr/>
        </p:nvSpPr>
        <p:spPr>
          <a:xfrm>
            <a:off x="8434800" y="2080800"/>
            <a:ext cx="31824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6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+4,6 %</a:t>
            </a:r>
            <a:endParaRPr lang="de-CH" sz="2600" dirty="0"/>
          </a:p>
        </p:txBody>
      </p:sp>
      <p:sp>
        <p:nvSpPr>
          <p:cNvPr id="25" name="Text 23"/>
          <p:cNvSpPr/>
          <p:nvPr/>
        </p:nvSpPr>
        <p:spPr>
          <a:xfrm>
            <a:off x="8434800" y="2566800"/>
            <a:ext cx="318240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Bereinigter Wert mit Rechenweg im Anhang.</a:t>
            </a:r>
            <a:endParaRPr lang="de-CH" sz="1000" dirty="0"/>
          </a:p>
        </p:txBody>
      </p:sp>
      <p:sp>
        <p:nvSpPr>
          <p:cNvPr id="26" name="Text 24"/>
          <p:cNvSpPr/>
          <p:nvPr/>
        </p:nvSpPr>
        <p:spPr>
          <a:xfrm>
            <a:off x="334800" y="3769200"/>
            <a:ext cx="676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Verlauf mit und ohne Sondereffekt</a:t>
            </a:r>
            <a:endParaRPr lang="de-CH" sz="1250" dirty="0"/>
          </a:p>
        </p:txBody>
      </p:sp>
      <p:graphicFrame>
        <p:nvGraphicFramePr>
          <p:cNvPr id="27" name="Chart 0" descr=""/>
          <p:cNvGraphicFramePr/>
          <p:nvPr/>
        </p:nvGraphicFramePr>
        <p:xfrm>
          <a:off x="334800" y="4129200"/>
          <a:ext cx="6300000" cy="1620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8" name="Shape 25"/>
          <p:cNvSpPr/>
          <p:nvPr/>
        </p:nvSpPr>
        <p:spPr>
          <a:xfrm>
            <a:off x="7362000" y="4093200"/>
            <a:ext cx="4498920" cy="165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599600" y="4276800"/>
            <a:ext cx="402372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Unabhängige Gegenproben</a:t>
            </a:r>
            <a:endParaRPr lang="de-CH" sz="1300" dirty="0"/>
          </a:p>
        </p:txBody>
      </p:sp>
      <p:sp>
        <p:nvSpPr>
          <p:cNvPr id="30" name="Text 27"/>
          <p:cNvSpPr/>
          <p:nvPr/>
        </p:nvSpPr>
        <p:spPr>
          <a:xfrm>
            <a:off x="7599600" y="4705200"/>
            <a:ext cx="402372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Zweite Quelle, konsistente Messung und explizite Restunsicherheit.</a:t>
            </a:r>
            <a:endParaRPr lang="de-CH" sz="1050" dirty="0"/>
          </a:p>
        </p:txBody>
      </p:sp>
      <p:sp>
        <p:nvSpPr>
          <p:cNvPr id="31" name="Text 28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Shape-Balkendiagramm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861200"/>
            <a:ext cx="244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A</a:t>
            </a:r>
            <a:endParaRPr lang="de-CH" sz="1050" dirty="0"/>
          </a:p>
        </p:txBody>
      </p:sp>
      <p:sp>
        <p:nvSpPr>
          <p:cNvPr id="9" name="Shape 7"/>
          <p:cNvSpPr/>
          <p:nvPr/>
        </p:nvSpPr>
        <p:spPr>
          <a:xfrm>
            <a:off x="2854800" y="1897200"/>
            <a:ext cx="7920000" cy="1584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839600" y="1861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82</a:t>
            </a:r>
            <a:endParaRPr lang="de-CH" sz="1000" dirty="0"/>
          </a:p>
        </p:txBody>
      </p:sp>
      <p:sp>
        <p:nvSpPr>
          <p:cNvPr id="11" name="Text 9"/>
          <p:cNvSpPr/>
          <p:nvPr/>
        </p:nvSpPr>
        <p:spPr>
          <a:xfrm>
            <a:off x="334800" y="2275200"/>
            <a:ext cx="244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B</a:t>
            </a:r>
            <a:endParaRPr lang="de-CH" sz="1050" dirty="0"/>
          </a:p>
        </p:txBody>
      </p:sp>
      <p:sp>
        <p:nvSpPr>
          <p:cNvPr id="12" name="Shape 10"/>
          <p:cNvSpPr/>
          <p:nvPr/>
        </p:nvSpPr>
        <p:spPr>
          <a:xfrm>
            <a:off x="2854800" y="2311200"/>
            <a:ext cx="6181463" cy="158400"/>
          </a:xfrm>
          <a:prstGeom prst="rect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01063" y="2275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64</a:t>
            </a:r>
            <a:endParaRPr lang="de-CH" sz="1000" dirty="0"/>
          </a:p>
        </p:txBody>
      </p:sp>
      <p:sp>
        <p:nvSpPr>
          <p:cNvPr id="14" name="Text 12"/>
          <p:cNvSpPr/>
          <p:nvPr/>
        </p:nvSpPr>
        <p:spPr>
          <a:xfrm>
            <a:off x="334800" y="2689200"/>
            <a:ext cx="244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C</a:t>
            </a:r>
            <a:endParaRPr lang="de-CH" sz="1050" dirty="0"/>
          </a:p>
        </p:txBody>
      </p:sp>
      <p:sp>
        <p:nvSpPr>
          <p:cNvPr id="15" name="Shape 13"/>
          <p:cNvSpPr/>
          <p:nvPr/>
        </p:nvSpPr>
        <p:spPr>
          <a:xfrm>
            <a:off x="2854800" y="2725200"/>
            <a:ext cx="4925854" cy="158400"/>
          </a:xfrm>
          <a:prstGeom prst="rect">
            <a:avLst/>
          </a:prstGeom>
          <a:solidFill>
            <a:srgbClr val="172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45454" y="2689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51</a:t>
            </a:r>
            <a:endParaRPr lang="de-CH" sz="1000" dirty="0"/>
          </a:p>
        </p:txBody>
      </p:sp>
      <p:sp>
        <p:nvSpPr>
          <p:cNvPr id="17" name="Text 15"/>
          <p:cNvSpPr/>
          <p:nvPr/>
        </p:nvSpPr>
        <p:spPr>
          <a:xfrm>
            <a:off x="334800" y="3103200"/>
            <a:ext cx="244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D</a:t>
            </a:r>
            <a:endParaRPr lang="de-CH" sz="1050" dirty="0"/>
          </a:p>
        </p:txBody>
      </p:sp>
      <p:sp>
        <p:nvSpPr>
          <p:cNvPr id="18" name="Shape 16"/>
          <p:cNvSpPr/>
          <p:nvPr/>
        </p:nvSpPr>
        <p:spPr>
          <a:xfrm>
            <a:off x="2854800" y="3139200"/>
            <a:ext cx="3670244" cy="158400"/>
          </a:xfrm>
          <a:prstGeom prst="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9844" y="3103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</a:t>
            </a:r>
            <a:endParaRPr lang="de-CH" sz="1000" dirty="0"/>
          </a:p>
        </p:txBody>
      </p:sp>
      <p:sp>
        <p:nvSpPr>
          <p:cNvPr id="20" name="Text 18"/>
          <p:cNvSpPr/>
          <p:nvPr/>
        </p:nvSpPr>
        <p:spPr>
          <a:xfrm>
            <a:off x="334800" y="3517200"/>
            <a:ext cx="244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E</a:t>
            </a:r>
            <a:endParaRPr lang="de-CH" sz="1050" dirty="0"/>
          </a:p>
        </p:txBody>
      </p:sp>
      <p:sp>
        <p:nvSpPr>
          <p:cNvPr id="21" name="Shape 19"/>
          <p:cNvSpPr/>
          <p:nvPr/>
        </p:nvSpPr>
        <p:spPr>
          <a:xfrm>
            <a:off x="2854800" y="3553200"/>
            <a:ext cx="2318049" cy="158400"/>
          </a:xfrm>
          <a:prstGeom prst="rect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237649" y="3517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</a:t>
            </a:r>
            <a:endParaRPr lang="de-CH" sz="1000" dirty="0"/>
          </a:p>
        </p:txBody>
      </p:sp>
      <p:sp>
        <p:nvSpPr>
          <p:cNvPr id="23" name="Shape 21"/>
          <p:cNvSpPr/>
          <p:nvPr/>
        </p:nvSpPr>
        <p:spPr>
          <a:xfrm>
            <a:off x="334800" y="4428000"/>
            <a:ext cx="11520000" cy="129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72400" y="4611600"/>
            <a:ext cx="110448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Einordnung</a:t>
            </a:r>
            <a:endParaRPr lang="de-CH" sz="1300" dirty="0"/>
          </a:p>
        </p:txBody>
      </p:sp>
      <p:sp>
        <p:nvSpPr>
          <p:cNvPr id="25" name="Text 23"/>
          <p:cNvSpPr/>
          <p:nvPr/>
        </p:nvSpPr>
        <p:spPr>
          <a:xfrm>
            <a:off x="572400" y="5040000"/>
            <a:ext cx="110448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Werte stehen am Balkenende, Kategorien teilen dieselbe Nulllinie.</a:t>
            </a:r>
            <a:endParaRPr lang="de-CH" sz="1050" dirty="0"/>
          </a:p>
        </p:txBody>
      </p:sp>
      <p:sp>
        <p:nvSpPr>
          <p:cNvPr id="26" name="Text 24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Vollbild-Grafik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115200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 aus strukturierten Beispieldaten</a:t>
            </a:r>
            <a:endParaRPr lang="de-CH" sz="1300" dirty="0"/>
          </a:p>
        </p:txBody>
      </p:sp>
      <p:sp>
        <p:nvSpPr>
          <p:cNvPr id="9" name="Text 7"/>
          <p:cNvSpPr/>
          <p:nvPr/>
        </p:nvSpPr>
        <p:spPr>
          <a:xfrm>
            <a:off x="2340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de-CH" sz="900" dirty="0"/>
          </a:p>
        </p:txBody>
      </p:sp>
      <p:sp>
        <p:nvSpPr>
          <p:cNvPr id="10" name="Text 8"/>
          <p:cNvSpPr/>
          <p:nvPr/>
        </p:nvSpPr>
        <p:spPr>
          <a:xfrm>
            <a:off x="3096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900" dirty="0"/>
          </a:p>
        </p:txBody>
      </p:sp>
      <p:sp>
        <p:nvSpPr>
          <p:cNvPr id="11" name="Text 9"/>
          <p:cNvSpPr/>
          <p:nvPr/>
        </p:nvSpPr>
        <p:spPr>
          <a:xfrm>
            <a:off x="3852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de-CH" sz="900" dirty="0"/>
          </a:p>
        </p:txBody>
      </p:sp>
      <p:sp>
        <p:nvSpPr>
          <p:cNvPr id="12" name="Text 10"/>
          <p:cNvSpPr/>
          <p:nvPr/>
        </p:nvSpPr>
        <p:spPr>
          <a:xfrm>
            <a:off x="4608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900" dirty="0"/>
          </a:p>
        </p:txBody>
      </p:sp>
      <p:sp>
        <p:nvSpPr>
          <p:cNvPr id="13" name="Text 11"/>
          <p:cNvSpPr/>
          <p:nvPr/>
        </p:nvSpPr>
        <p:spPr>
          <a:xfrm>
            <a:off x="5364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de-CH" sz="900" dirty="0"/>
          </a:p>
        </p:txBody>
      </p:sp>
      <p:sp>
        <p:nvSpPr>
          <p:cNvPr id="14" name="Text 12"/>
          <p:cNvSpPr/>
          <p:nvPr/>
        </p:nvSpPr>
        <p:spPr>
          <a:xfrm>
            <a:off x="6120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de-CH" sz="900" dirty="0"/>
          </a:p>
        </p:txBody>
      </p:sp>
      <p:sp>
        <p:nvSpPr>
          <p:cNvPr id="15" name="Text 13"/>
          <p:cNvSpPr/>
          <p:nvPr/>
        </p:nvSpPr>
        <p:spPr>
          <a:xfrm>
            <a:off x="6876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de-CH" sz="900" dirty="0"/>
          </a:p>
        </p:txBody>
      </p:sp>
      <p:sp>
        <p:nvSpPr>
          <p:cNvPr id="16" name="Text 14"/>
          <p:cNvSpPr/>
          <p:nvPr/>
        </p:nvSpPr>
        <p:spPr>
          <a:xfrm>
            <a:off x="7632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de-CH" sz="900" dirty="0"/>
          </a:p>
        </p:txBody>
      </p:sp>
      <p:sp>
        <p:nvSpPr>
          <p:cNvPr id="17" name="Text 15"/>
          <p:cNvSpPr/>
          <p:nvPr/>
        </p:nvSpPr>
        <p:spPr>
          <a:xfrm>
            <a:off x="8388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de-CH" sz="900" dirty="0"/>
          </a:p>
        </p:txBody>
      </p:sp>
      <p:sp>
        <p:nvSpPr>
          <p:cNvPr id="18" name="Text 16"/>
          <p:cNvSpPr/>
          <p:nvPr/>
        </p:nvSpPr>
        <p:spPr>
          <a:xfrm>
            <a:off x="9144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de-CH" sz="900" dirty="0"/>
          </a:p>
        </p:txBody>
      </p:sp>
      <p:sp>
        <p:nvSpPr>
          <p:cNvPr id="19" name="Text 17"/>
          <p:cNvSpPr/>
          <p:nvPr/>
        </p:nvSpPr>
        <p:spPr>
          <a:xfrm>
            <a:off x="9900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de-CH" sz="900" dirty="0"/>
          </a:p>
        </p:txBody>
      </p:sp>
      <p:sp>
        <p:nvSpPr>
          <p:cNvPr id="20" name="Text 18"/>
          <p:cNvSpPr/>
          <p:nvPr/>
        </p:nvSpPr>
        <p:spPr>
          <a:xfrm>
            <a:off x="10656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de-CH" sz="900" dirty="0"/>
          </a:p>
        </p:txBody>
      </p:sp>
      <p:sp>
        <p:nvSpPr>
          <p:cNvPr id="21" name="Shape 19"/>
          <p:cNvSpPr/>
          <p:nvPr/>
        </p:nvSpPr>
        <p:spPr>
          <a:xfrm>
            <a:off x="334800" y="2232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2800" y="2376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Analyse</a:t>
            </a:r>
            <a:endParaRPr lang="de-CH" sz="1100" dirty="0"/>
          </a:p>
        </p:txBody>
      </p:sp>
      <p:sp>
        <p:nvSpPr>
          <p:cNvPr id="23" name="Shape 21"/>
          <p:cNvSpPr/>
          <p:nvPr/>
        </p:nvSpPr>
        <p:spPr>
          <a:xfrm>
            <a:off x="2340000" y="2376000"/>
            <a:ext cx="2268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4800" y="2988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2800" y="3132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Konzeption</a:t>
            </a:r>
            <a:endParaRPr lang="de-CH" sz="1100" dirty="0"/>
          </a:p>
        </p:txBody>
      </p:sp>
      <p:sp>
        <p:nvSpPr>
          <p:cNvPr id="26" name="Shape 24"/>
          <p:cNvSpPr/>
          <p:nvPr/>
        </p:nvSpPr>
        <p:spPr>
          <a:xfrm>
            <a:off x="3852000" y="3132000"/>
            <a:ext cx="3024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34800" y="3744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2800" y="3888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Umsetzung</a:t>
            </a:r>
            <a:endParaRPr lang="de-CH" sz="1100" dirty="0"/>
          </a:p>
        </p:txBody>
      </p:sp>
      <p:sp>
        <p:nvSpPr>
          <p:cNvPr id="29" name="Shape 27"/>
          <p:cNvSpPr/>
          <p:nvPr/>
        </p:nvSpPr>
        <p:spPr>
          <a:xfrm>
            <a:off x="6120000" y="3888000"/>
            <a:ext cx="3780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34800" y="4500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42800" y="4644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Betrieb</a:t>
            </a:r>
            <a:endParaRPr lang="de-CH" sz="1100" dirty="0"/>
          </a:p>
        </p:txBody>
      </p:sp>
      <p:sp>
        <p:nvSpPr>
          <p:cNvPr id="32" name="Shape 30"/>
          <p:cNvSpPr/>
          <p:nvPr/>
        </p:nvSpPr>
        <p:spPr>
          <a:xfrm>
            <a:off x="9144000" y="4644000"/>
            <a:ext cx="2268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876000" y="2088000"/>
            <a:ext cx="14400" cy="3456000"/>
          </a:xfrm>
          <a:prstGeom prst="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16000" y="5688000"/>
            <a:ext cx="72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00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Heute</a:t>
            </a:r>
            <a:endParaRPr lang="de-CH" sz="1000" dirty="0"/>
          </a:p>
        </p:txBody>
      </p:sp>
      <p:sp>
        <p:nvSpPr>
          <p:cNvPr id="35" name="Text 33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Entscheid-Register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E1</a:t>
            </a:r>
            <a:endParaRPr lang="de-CH" sz="1100" dirty="0"/>
          </a:p>
        </p:txBody>
      </p:sp>
      <p:sp>
        <p:nvSpPr>
          <p:cNvPr id="9" name="Shape 7"/>
          <p:cNvSpPr/>
          <p:nvPr/>
        </p:nvSpPr>
        <p:spPr>
          <a:xfrm>
            <a:off x="1044000" y="1537200"/>
            <a:ext cx="864000" cy="216000"/>
          </a:xfrm>
          <a:prstGeom prst="round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80000" y="1569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2232000" y="1537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nächste Phase freigeben</a:t>
            </a:r>
            <a:endParaRPr lang="de-CH" sz="1250" dirty="0"/>
          </a:p>
        </p:txBody>
      </p:sp>
      <p:sp>
        <p:nvSpPr>
          <p:cNvPr id="12" name="Text 10"/>
          <p:cNvSpPr/>
          <p:nvPr/>
        </p:nvSpPr>
        <p:spPr>
          <a:xfrm>
            <a:off x="2232000" y="1879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Begründung, Wirkung und Tragweite des Beschlusses.</a:t>
            </a:r>
            <a:endParaRPr lang="de-CH" sz="1000" dirty="0"/>
          </a:p>
        </p:txBody>
      </p:sp>
      <p:sp>
        <p:nvSpPr>
          <p:cNvPr id="13" name="Shape 11"/>
          <p:cNvSpPr/>
          <p:nvPr/>
        </p:nvSpPr>
        <p:spPr>
          <a:xfrm>
            <a:off x="334800" y="2383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800" y="2491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A1</a:t>
            </a:r>
            <a:endParaRPr lang="de-CH" sz="1100" dirty="0"/>
          </a:p>
        </p:txBody>
      </p:sp>
      <p:sp>
        <p:nvSpPr>
          <p:cNvPr id="15" name="Shape 13"/>
          <p:cNvSpPr/>
          <p:nvPr/>
        </p:nvSpPr>
        <p:spPr>
          <a:xfrm>
            <a:off x="1044000" y="2491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80000" y="2523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AUFTRAG</a:t>
            </a:r>
            <a:endParaRPr lang="de-CH" sz="800" dirty="0"/>
          </a:p>
        </p:txBody>
      </p:sp>
      <p:sp>
        <p:nvSpPr>
          <p:cNvPr id="17" name="Text 15"/>
          <p:cNvSpPr/>
          <p:nvPr/>
        </p:nvSpPr>
        <p:spPr>
          <a:xfrm>
            <a:off x="2232000" y="2491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Abhängigkeit klären</a:t>
            </a:r>
            <a:endParaRPr lang="de-CH" sz="1250" dirty="0"/>
          </a:p>
        </p:txBody>
      </p:sp>
      <p:sp>
        <p:nvSpPr>
          <p:cNvPr id="18" name="Text 16"/>
          <p:cNvSpPr/>
          <p:nvPr/>
        </p:nvSpPr>
        <p:spPr>
          <a:xfrm>
            <a:off x="2232000" y="2833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 und Termin sind ausdrücklich festgehalten.</a:t>
            </a:r>
            <a:endParaRPr lang="de-CH" sz="1000" dirty="0"/>
          </a:p>
        </p:txBody>
      </p:sp>
      <p:sp>
        <p:nvSpPr>
          <p:cNvPr id="19" name="Shape 17"/>
          <p:cNvSpPr/>
          <p:nvPr/>
        </p:nvSpPr>
        <p:spPr>
          <a:xfrm>
            <a:off x="334800" y="3337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4800" y="3445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A2</a:t>
            </a:r>
            <a:endParaRPr lang="de-CH" sz="1100" dirty="0"/>
          </a:p>
        </p:txBody>
      </p:sp>
      <p:sp>
        <p:nvSpPr>
          <p:cNvPr id="21" name="Shape 19"/>
          <p:cNvSpPr/>
          <p:nvPr/>
        </p:nvSpPr>
        <p:spPr>
          <a:xfrm>
            <a:off x="1044000" y="3445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80000" y="3477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AUFTRAG</a:t>
            </a:r>
            <a:endParaRPr lang="de-CH" sz="800" dirty="0"/>
          </a:p>
        </p:txBody>
      </p:sp>
      <p:sp>
        <p:nvSpPr>
          <p:cNvPr id="23" name="Text 21"/>
          <p:cNvSpPr/>
          <p:nvPr/>
        </p:nvSpPr>
        <p:spPr>
          <a:xfrm>
            <a:off x="2232000" y="3445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Betriebsübergabe vorbereiten</a:t>
            </a:r>
            <a:endParaRPr lang="de-CH" sz="1250" dirty="0"/>
          </a:p>
        </p:txBody>
      </p:sp>
      <p:sp>
        <p:nvSpPr>
          <p:cNvPr id="24" name="Text 22"/>
          <p:cNvSpPr/>
          <p:nvPr/>
        </p:nvSpPr>
        <p:spPr>
          <a:xfrm>
            <a:off x="2232000" y="3787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Abnahmekriterien bilden die Grundlage der Übergabe.</a:t>
            </a:r>
            <a:endParaRPr lang="de-CH" sz="1000" dirty="0"/>
          </a:p>
        </p:txBody>
      </p:sp>
      <p:sp>
        <p:nvSpPr>
          <p:cNvPr id="25" name="Shape 23"/>
          <p:cNvSpPr/>
          <p:nvPr/>
        </p:nvSpPr>
        <p:spPr>
          <a:xfrm>
            <a:off x="334800" y="4291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34800" y="4399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O1</a:t>
            </a:r>
            <a:endParaRPr lang="de-CH" sz="1100" dirty="0"/>
          </a:p>
        </p:txBody>
      </p:sp>
      <p:sp>
        <p:nvSpPr>
          <p:cNvPr id="27" name="Shape 25"/>
          <p:cNvSpPr/>
          <p:nvPr/>
        </p:nvSpPr>
        <p:spPr>
          <a:xfrm>
            <a:off x="1044000" y="4399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80000" y="4431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 KLÄREN</a:t>
            </a:r>
            <a:endParaRPr lang="de-CH" sz="800" dirty="0"/>
          </a:p>
        </p:txBody>
      </p:sp>
      <p:sp>
        <p:nvSpPr>
          <p:cNvPr id="29" name="Text 27"/>
          <p:cNvSpPr/>
          <p:nvPr/>
        </p:nvSpPr>
        <p:spPr>
          <a:xfrm>
            <a:off x="2232000" y="4399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offene Frage beantworten</a:t>
            </a:r>
            <a:endParaRPr lang="de-CH" sz="1250" dirty="0"/>
          </a:p>
        </p:txBody>
      </p:sp>
      <p:sp>
        <p:nvSpPr>
          <p:cNvPr id="30" name="Text 28"/>
          <p:cNvSpPr/>
          <p:nvPr/>
        </p:nvSpPr>
        <p:spPr>
          <a:xfrm>
            <a:off x="2232000" y="4741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Fehlender Beleg wird sichtbar nachgeführt.</a:t>
            </a:r>
            <a:endParaRPr lang="de-CH" sz="1000" dirty="0"/>
          </a:p>
        </p:txBody>
      </p:sp>
      <p:sp>
        <p:nvSpPr>
          <p:cNvPr id="31" name="Text 29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· muster-deck</dc:title>
  <dc:subject>PptxGenJS Presentation</dc:subject>
  <dc:creator>Design Framework</dc:creator>
  <cp:lastModifiedBy>Design Framework</cp:lastModifiedBy>
  <cp:revision>1</cp:revision>
  <dcterms:created xsi:type="dcterms:W3CDTF">2026-10-11T23:58:21Z</dcterms:created>
  <dcterms:modified xsi:type="dcterms:W3CDTF">2026-10-11T23:58:21Z</dcterms:modified>
</cp:coreProperties>
</file>