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3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4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Vorperiode</c:v>
                </c:pt>
              </c:strCache>
            </c:strRef>
          </c:tx>
          <c:spPr>
            <a:solidFill>
              <a:srgbClr val="505866"/>
            </a:solidFill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de-CH" sz="900" b="1"/>
                      <a:t>5,24</a:t>
                    </a:r>
                  </a:p>
                </c:rich>
              </c:tx>
              <c:showLegendKey val="0"/>
              <c:showVal val="0"/>
              <c:showCatName val="0"/>
              <c:showSerName val="0"/>
            </c:dLbl>
            <c:dLbl>
              <c:idx val="1"/>
              <c:tx>
                <c:rich>
                  <a:bodyPr/>
                  <a:lstStyle/>
                  <a:p>
                    <a:r>
                      <a:rPr lang="de-CH" sz="900" b="1"/>
                      <a:t>2,89</a:t>
                    </a:r>
                  </a:p>
                </c:rich>
              </c:tx>
              <c:showLegendKey val="0"/>
              <c:showVal val="0"/>
              <c:showCatName val="0"/>
              <c:showSerName val="0"/>
            </c:dLbl>
            <c:dLbl>
              <c:idx val="2"/>
              <c:tx>
                <c:rich>
                  <a:bodyPr/>
                  <a:lstStyle/>
                  <a:p>
                    <a:r>
                      <a:rPr lang="de-CH" sz="900" b="1"/>
                      <a:t>15,74</a:t>
                    </a:r>
                  </a:p>
                </c:rich>
              </c:tx>
              <c:showLegendKey val="0"/>
              <c:showVal val="0"/>
              <c:showCatName val="0"/>
              <c:showSerName val="0"/>
            </c:dLbl>
            <c:showVal val="0"/>
          </c:dLbls>
          <c:cat>
            <c:multiLvlStrRef>
              <c:f>Sheet1!$A$2:$A$4</c:f>
              <c:multiLvlStrCache>
                <c:ptCount val="3"/>
                <c:lvl>
                  <c:pt idx="0">
                    <c:v>Nutzung</c:v>
                  </c:pt>
                  <c:pt idx="1">
                    <c:v>Personen</c:v>
                  </c:pt>
                  <c:pt idx="2">
                    <c:v>Aufrufe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5.24</c:v>
                </c:pt>
                <c:pt idx="1">
                  <c:v>2.89</c:v>
                </c:pt>
                <c:pt idx="2">
                  <c:v>15.74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Aktuell</c:v>
                </c:pt>
              </c:strCache>
            </c:strRef>
          </c:tx>
          <c:spPr>
            <a:solidFill>
              <a:srgbClr val="263B70"/>
            </a:solidFill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de-CH" sz="900" b="1"/>
                      <a:t>5,01</a:t>
                    </a:r>
                  </a:p>
                </c:rich>
              </c:tx>
              <c:showLegendKey val="0"/>
              <c:showVal val="0"/>
              <c:showCatName val="0"/>
              <c:showSerName val="0"/>
            </c:dLbl>
            <c:dLbl>
              <c:idx val="1"/>
              <c:tx>
                <c:rich>
                  <a:bodyPr/>
                  <a:lstStyle/>
                  <a:p>
                    <a:r>
                      <a:rPr lang="de-CH" sz="900" b="1"/>
                      <a:t>2,76</a:t>
                    </a:r>
                  </a:p>
                </c:rich>
              </c:tx>
              <c:showLegendKey val="0"/>
              <c:showVal val="0"/>
              <c:showCatName val="0"/>
              <c:showSerName val="0"/>
            </c:dLbl>
            <c:dLbl>
              <c:idx val="2"/>
              <c:tx>
                <c:rich>
                  <a:bodyPr/>
                  <a:lstStyle/>
                  <a:p>
                    <a:r>
                      <a:rPr lang="de-CH" sz="900" b="1"/>
                      <a:t>14,68</a:t>
                    </a:r>
                  </a:p>
                </c:rich>
              </c:tx>
              <c:showLegendKey val="0"/>
              <c:showVal val="0"/>
              <c:showCatName val="0"/>
              <c:showSerName val="0"/>
            </c:dLbl>
            <c:showVal val="0"/>
          </c:dLbls>
          <c:cat>
            <c:multiLvlStrRef>
              <c:f>Sheet1!$A$2:$A$4</c:f>
              <c:multiLvlStrCache>
                <c:ptCount val="3"/>
                <c:lvl>
                  <c:pt idx="0">
                    <c:v>Nutzung</c:v>
                  </c:pt>
                  <c:pt idx="1">
                    <c:v>Personen</c:v>
                  </c:pt>
                  <c:pt idx="2">
                    <c:v>Aufrufe</c:v>
                  </c:pt>
                </c:lvl>
              </c:multiLvlStrCache>
            </c:multiLvl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5.01</c:v>
                </c:pt>
                <c:pt idx="1">
                  <c:v>2.76</c:v>
                </c:pt>
                <c:pt idx="2">
                  <c:v>14.68</c:v>
                </c:pt>
              </c:numCache>
            </c:numRef>
          </c:val>
        </c:ser>
        <c:dLbls>
          <c:numFmt formatCode="0.0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CED2DA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000"/>
                </a:solidFill>
                <a:latin typeface="Inter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900">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gemeldet</c:v>
                </c:pt>
              </c:strCache>
            </c:strRef>
          </c:tx>
          <c:spPr>
            <a:solidFill>
              <a:srgbClr val="263B70"/>
            </a:solidFill>
            <a:ln w="25400" cap="flat">
              <a:solidFill>
                <a:srgbClr val="263B70"/>
              </a:solidFill>
              <a:prstDash val="solid"/>
              <a:round/>
            </a:ln>
            <a:effectLst/>
          </c:spPr>
          <c:invertIfNegative val="0"/>
          <c:dLbls>
            <c:numFmt formatCode="0.0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263B70"/>
              </a:solidFill>
              <a:ln w="9525" cap="flat">
                <a:solidFill>
                  <a:srgbClr val="263B7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Sheet1!$A$2:$A$8</c:f>
              <c:multiLvlStrCache>
                <c:ptCount val="7"/>
                <c:lvl>
                  <c:pt idx="0">
                    <c:v>Jan</c:v>
                  </c:pt>
                  <c:pt idx="1">
                    <c:v>Feb</c:v>
                  </c:pt>
                  <c:pt idx="2">
                    <c:v>Mär</c:v>
                  </c:pt>
                  <c:pt idx="3">
                    <c:v>Apr</c:v>
                  </c:pt>
                  <c:pt idx="4">
                    <c:v>Mai</c:v>
                  </c:pt>
                  <c:pt idx="5">
                    <c:v>Jun</c:v>
                  </c:pt>
                  <c:pt idx="6">
                    <c:v>Jul</c:v>
                  </c:pt>
                </c:lvl>
              </c:multiLvlStrCache>
            </c:multiLvl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0.15</c:v>
                </c:pt>
                <c:pt idx="2">
                  <c:v>0.28</c:v>
                </c:pt>
                <c:pt idx="3">
                  <c:v>0.42</c:v>
                </c:pt>
                <c:pt idx="4">
                  <c:v>2.65</c:v>
                </c:pt>
                <c:pt idx="5">
                  <c:v>0.95</c:v>
                </c:pt>
                <c:pt idx="6">
                  <c:v>0.8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bereinigt</c:v>
                </c:pt>
              </c:strCache>
            </c:strRef>
          </c:tx>
          <c:spPr>
            <a:solidFill>
              <a:srgbClr val="505866"/>
            </a:solidFill>
            <a:ln w="25400" cap="flat">
              <a:solidFill>
                <a:srgbClr val="505866"/>
              </a:solidFill>
              <a:prstDash val="solid"/>
              <a:round/>
            </a:ln>
            <a:effectLst/>
          </c:spPr>
          <c:invertIfNegative val="0"/>
          <c:dLbls>
            <c:numFmt formatCode="0.0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505866"/>
              </a:solidFill>
              <a:ln w="9525" cap="flat">
                <a:solidFill>
                  <a:srgbClr val="505866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Sheet1!$A$2:$A$8</c:f>
              <c:multiLvlStrCache>
                <c:ptCount val="7"/>
                <c:lvl>
                  <c:pt idx="0">
                    <c:v>Jan</c:v>
                  </c:pt>
                  <c:pt idx="1">
                    <c:v>Feb</c:v>
                  </c:pt>
                  <c:pt idx="2">
                    <c:v>Mär</c:v>
                  </c:pt>
                  <c:pt idx="3">
                    <c:v>Apr</c:v>
                  </c:pt>
                  <c:pt idx="4">
                    <c:v>Mai</c:v>
                  </c:pt>
                  <c:pt idx="5">
                    <c:v>Jun</c:v>
                  </c:pt>
                  <c:pt idx="6">
                    <c:v>Jul</c:v>
                  </c:pt>
                </c:lvl>
              </c:multiLvlStrCache>
            </c:multiLvl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0.12</c:v>
                </c:pt>
                <c:pt idx="2">
                  <c:v>0.25</c:v>
                </c:pt>
                <c:pt idx="3">
                  <c:v>0.38</c:v>
                </c:pt>
                <c:pt idx="4">
                  <c:v>0.52</c:v>
                </c:pt>
                <c:pt idx="5">
                  <c:v>0.63</c:v>
                </c:pt>
                <c:pt idx="6">
                  <c:v>0.72</c:v>
                </c:pt>
              </c:numCache>
            </c:numRef>
          </c:val>
          <c:smooth val="0"/>
        </c:ser>
        <c:dLbls>
          <c:numFmt formatCode="0.0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CED2DA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000"/>
                </a:solidFill>
                <a:latin typeface="Inter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900">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Illustrative Beispieldaten, keine Projektfakten. Brand: neutral. Typ: cover-foto. Layout: Atlas. Originalfotos vor Verwendung ergänzen.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Illustrative Beispieldaten, keine Projektfakten. Brand: neutral. Typ: agenda. Layout: Atlas. Originalfotos vor Verwendung ergänzen.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Illustrative Beispieldaten, keine Projektfakten. Brand: neutral. Typ: kapitel-trenner. Layout: Atlas. Originalfotos vor Verwendung ergänzen.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Illustrative Beispieldaten, keine Projektfakten. Brand: neutral. Typ: karten-steckbrief. Layout: Atlas. Originalfotos vor Verwendung ergänzen.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Illustrative Beispieldaten, keine Projektfakten. Brand: neutral. Typ: kpi-board. Layout: Atlas. Originalfotos vor Verwendung ergänzen.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Illustrative Beispieldaten, keine Projektfakten. Brand: neutral. Typ: textbox-tabelle. Layout: Atlas. Originalfotos vor Verwendung ergänzen.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Illustrative Beispieldaten, keine Projektfakten. Brand: neutral. Typ: drei-schritt-beweis. Layout: Atlas. Originalfotos vor Verwendung ergänzen.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Illustrative Beispieldaten, keine Projektfakten. Brand: neutral. Typ: entscheid-register. Layout: Atlas. Originalfotos vor Verwendung ergänzen.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Illustrative Beispieldaten, keine Projektfakten. Brand: neutral. Typ: management-summary. Layout: Atlas. Originalfotos vor Verwendung ergänzen.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Illustrative Beispieldaten, keine Projektfakten. Brand: neutral. Typ: foto-schluss. Layout: Atlas. Originalfotos vor Verwendung ergänzen.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12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2120" cy="6308640"/>
          </a:xfrm>
          <a:prstGeom prst="rect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34800" y="432000"/>
            <a:ext cx="93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30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Projektübersicht</a:t>
            </a:r>
            <a:endParaRPr lang="de-CH" sz="3000" dirty="0"/>
          </a:p>
        </p:txBody>
      </p:sp>
      <p:sp>
        <p:nvSpPr>
          <p:cNvPr id="5" name="Text 3"/>
          <p:cNvSpPr/>
          <p:nvPr/>
        </p:nvSpPr>
        <p:spPr>
          <a:xfrm>
            <a:off x="334800" y="1476000"/>
            <a:ext cx="936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24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Management-Briefing · Musterinhalt</a:t>
            </a:r>
            <a:endParaRPr lang="de-CH" sz="2400" dirty="0"/>
          </a:p>
        </p:txBody>
      </p:sp>
      <p:sp>
        <p:nvSpPr>
          <p:cNvPr id="6" name="Text 4"/>
          <p:cNvSpPr/>
          <p:nvPr/>
        </p:nvSpPr>
        <p:spPr>
          <a:xfrm>
            <a:off x="334800" y="5256000"/>
            <a:ext cx="10080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Bildslot · eigenes Motiv gemäss Brand-Vorgaben</a:t>
            </a:r>
            <a:endParaRPr lang="de-CH" sz="1100" dirty="0"/>
          </a:p>
        </p:txBody>
      </p:sp>
      <p:sp>
        <p:nvSpPr>
          <p:cNvPr id="7" name="Text 5"/>
          <p:cNvSpPr/>
          <p:nvPr/>
        </p:nvSpPr>
        <p:spPr>
          <a:xfrm>
            <a:off x="10765800" y="149040"/>
            <a:ext cx="1225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Framework</a:t>
            </a:r>
            <a:endParaRPr lang="de-CH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12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34800" y="189000"/>
            <a:ext cx="9108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3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Agenda</a:t>
            </a:r>
            <a:endParaRPr lang="de-CH" sz="3000" dirty="0"/>
          </a:p>
        </p:txBody>
      </p:sp>
      <p:sp>
        <p:nvSpPr>
          <p:cNvPr id="4" name="Text 2"/>
          <p:cNvSpPr/>
          <p:nvPr/>
        </p:nvSpPr>
        <p:spPr>
          <a:xfrm>
            <a:off x="334800" y="1078920"/>
            <a:ext cx="11340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Illustrative Beispieldaten · keine Aussagen über ein reales Projekt</a:t>
            </a:r>
            <a:endParaRPr lang="de-CH" sz="1150" dirty="0"/>
          </a:p>
        </p:txBody>
      </p:sp>
      <p:sp>
        <p:nvSpPr>
          <p:cNvPr id="5" name="Shape 3"/>
          <p:cNvSpPr/>
          <p:nvPr/>
        </p:nvSpPr>
        <p:spPr>
          <a:xfrm>
            <a:off x="0" y="6308640"/>
            <a:ext cx="12192120" cy="28440"/>
          </a:xfrm>
          <a:prstGeom prst="rect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34800" y="6416640"/>
            <a:ext cx="5364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de-CH" sz="1000" dirty="0"/>
          </a:p>
        </p:txBody>
      </p:sp>
      <p:sp>
        <p:nvSpPr>
          <p:cNvPr id="7" name="Text 5"/>
          <p:cNvSpPr/>
          <p:nvPr/>
        </p:nvSpPr>
        <p:spPr>
          <a:xfrm>
            <a:off x="960120" y="6419160"/>
            <a:ext cx="10882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Quelle: Framework-Beispieldaten · durch Projektbelege ersetzen</a:t>
            </a:r>
            <a:endParaRPr lang="de-CH" sz="800" dirty="0"/>
          </a:p>
        </p:txBody>
      </p:sp>
      <p:sp>
        <p:nvSpPr>
          <p:cNvPr id="8" name="Text 6"/>
          <p:cNvSpPr/>
          <p:nvPr/>
        </p:nvSpPr>
        <p:spPr>
          <a:xfrm>
            <a:off x="334800" y="1584000"/>
            <a:ext cx="7200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2400" b="1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de-CH" sz="2400" dirty="0"/>
          </a:p>
        </p:txBody>
      </p:sp>
      <p:sp>
        <p:nvSpPr>
          <p:cNvPr id="9" name="Text 7"/>
          <p:cNvSpPr/>
          <p:nvPr/>
        </p:nvSpPr>
        <p:spPr>
          <a:xfrm>
            <a:off x="1440000" y="1584000"/>
            <a:ext cx="97200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24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Ausgangslage</a:t>
            </a:r>
            <a:endParaRPr lang="de-CH" sz="2400" dirty="0"/>
          </a:p>
        </p:txBody>
      </p:sp>
      <p:sp>
        <p:nvSpPr>
          <p:cNvPr id="10" name="Text 8"/>
          <p:cNvSpPr/>
          <p:nvPr/>
        </p:nvSpPr>
        <p:spPr>
          <a:xfrm>
            <a:off x="334800" y="2520000"/>
            <a:ext cx="7200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2400" b="1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de-CH" sz="2400" dirty="0"/>
          </a:p>
        </p:txBody>
      </p:sp>
      <p:sp>
        <p:nvSpPr>
          <p:cNvPr id="11" name="Text 9"/>
          <p:cNvSpPr/>
          <p:nvPr/>
        </p:nvSpPr>
        <p:spPr>
          <a:xfrm>
            <a:off x="1440000" y="2520000"/>
            <a:ext cx="97200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24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Ziele und Evidenz</a:t>
            </a:r>
            <a:endParaRPr lang="de-CH" sz="2400" dirty="0"/>
          </a:p>
        </p:txBody>
      </p:sp>
      <p:sp>
        <p:nvSpPr>
          <p:cNvPr id="12" name="Text 10"/>
          <p:cNvSpPr/>
          <p:nvPr/>
        </p:nvSpPr>
        <p:spPr>
          <a:xfrm>
            <a:off x="334800" y="3456000"/>
            <a:ext cx="7200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2400" b="1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de-CH" sz="2400" dirty="0"/>
          </a:p>
        </p:txBody>
      </p:sp>
      <p:sp>
        <p:nvSpPr>
          <p:cNvPr id="13" name="Text 11"/>
          <p:cNvSpPr/>
          <p:nvPr/>
        </p:nvSpPr>
        <p:spPr>
          <a:xfrm>
            <a:off x="1440000" y="3456000"/>
            <a:ext cx="97200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24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Umsetzung</a:t>
            </a:r>
            <a:endParaRPr lang="de-CH" sz="2400" dirty="0"/>
          </a:p>
        </p:txBody>
      </p:sp>
      <p:sp>
        <p:nvSpPr>
          <p:cNvPr id="14" name="Text 12"/>
          <p:cNvSpPr/>
          <p:nvPr/>
        </p:nvSpPr>
        <p:spPr>
          <a:xfrm>
            <a:off x="334800" y="4392000"/>
            <a:ext cx="7200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2400" b="1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</a:t>
            </a:r>
            <a:endParaRPr lang="de-CH" sz="2400" dirty="0"/>
          </a:p>
        </p:txBody>
      </p:sp>
      <p:sp>
        <p:nvSpPr>
          <p:cNvPr id="15" name="Text 13"/>
          <p:cNvSpPr/>
          <p:nvPr/>
        </p:nvSpPr>
        <p:spPr>
          <a:xfrm>
            <a:off x="1440000" y="4392000"/>
            <a:ext cx="97200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24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Entscheidungen</a:t>
            </a:r>
            <a:endParaRPr lang="de-CH" sz="2400" dirty="0"/>
          </a:p>
        </p:txBody>
      </p:sp>
      <p:sp>
        <p:nvSpPr>
          <p:cNvPr id="16" name="Text 14"/>
          <p:cNvSpPr/>
          <p:nvPr/>
        </p:nvSpPr>
        <p:spPr>
          <a:xfrm>
            <a:off x="10765800" y="149040"/>
            <a:ext cx="1225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Framework</a:t>
            </a:r>
            <a:endParaRPr lang="de-CH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12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2120" cy="6308640"/>
          </a:xfrm>
          <a:prstGeom prst="rect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34800" y="720000"/>
            <a:ext cx="288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2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de-CH" sz="2600" dirty="0"/>
          </a:p>
        </p:txBody>
      </p:sp>
      <p:sp>
        <p:nvSpPr>
          <p:cNvPr id="5" name="Text 3"/>
          <p:cNvSpPr/>
          <p:nvPr/>
        </p:nvSpPr>
        <p:spPr>
          <a:xfrm>
            <a:off x="334800" y="2520000"/>
            <a:ext cx="972000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30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Projektstand und Entscheidungen</a:t>
            </a:r>
            <a:endParaRPr lang="de-CH" sz="3000" dirty="0"/>
          </a:p>
        </p:txBody>
      </p:sp>
      <p:sp>
        <p:nvSpPr>
          <p:cNvPr id="6" name="Text 4"/>
          <p:cNvSpPr/>
          <p:nvPr/>
        </p:nvSpPr>
        <p:spPr>
          <a:xfrm>
            <a:off x="10765800" y="149040"/>
            <a:ext cx="1225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Framework</a:t>
            </a:r>
            <a:endParaRPr lang="de-CH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12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34800" y="189000"/>
            <a:ext cx="9108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3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Karten-Steckbrief</a:t>
            </a:r>
            <a:endParaRPr lang="de-CH" sz="3000" dirty="0"/>
          </a:p>
        </p:txBody>
      </p:sp>
      <p:sp>
        <p:nvSpPr>
          <p:cNvPr id="4" name="Text 2"/>
          <p:cNvSpPr/>
          <p:nvPr/>
        </p:nvSpPr>
        <p:spPr>
          <a:xfrm>
            <a:off x="334800" y="1078920"/>
            <a:ext cx="11340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Illustrative Beispieldaten · keine Aussagen über ein reales Projekt</a:t>
            </a:r>
            <a:endParaRPr lang="de-CH" sz="1150" dirty="0"/>
          </a:p>
        </p:txBody>
      </p:sp>
      <p:sp>
        <p:nvSpPr>
          <p:cNvPr id="5" name="Shape 3"/>
          <p:cNvSpPr/>
          <p:nvPr/>
        </p:nvSpPr>
        <p:spPr>
          <a:xfrm>
            <a:off x="0" y="6308640"/>
            <a:ext cx="12192120" cy="28440"/>
          </a:xfrm>
          <a:prstGeom prst="rect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34800" y="6416640"/>
            <a:ext cx="5364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</a:t>
            </a:r>
            <a:endParaRPr lang="de-CH" sz="1000" dirty="0"/>
          </a:p>
        </p:txBody>
      </p:sp>
      <p:sp>
        <p:nvSpPr>
          <p:cNvPr id="7" name="Text 5"/>
          <p:cNvSpPr/>
          <p:nvPr/>
        </p:nvSpPr>
        <p:spPr>
          <a:xfrm>
            <a:off x="960120" y="6419160"/>
            <a:ext cx="10882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Quelle: Framework-Beispieldaten · durch Projektbelege ersetzen</a:t>
            </a:r>
            <a:endParaRPr lang="de-CH" sz="800" dirty="0"/>
          </a:p>
        </p:txBody>
      </p:sp>
      <p:sp>
        <p:nvSpPr>
          <p:cNvPr id="8" name="Shape 6"/>
          <p:cNvSpPr/>
          <p:nvPr/>
        </p:nvSpPr>
        <p:spPr>
          <a:xfrm>
            <a:off x="334800" y="1537200"/>
            <a:ext cx="3657600" cy="2196000"/>
          </a:xfrm>
          <a:prstGeom prst="rect">
            <a:avLst/>
          </a:prstGeom>
          <a:solidFill>
            <a:srgbClr val="EEEF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72400" y="1720800"/>
            <a:ext cx="31824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3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Projektquelle</a:t>
            </a:r>
            <a:endParaRPr lang="de-CH" sz="1300" dirty="0"/>
          </a:p>
        </p:txBody>
      </p:sp>
      <p:sp>
        <p:nvSpPr>
          <p:cNvPr id="10" name="Text 8"/>
          <p:cNvSpPr/>
          <p:nvPr/>
        </p:nvSpPr>
        <p:spPr>
          <a:xfrm>
            <a:off x="572400" y="2149200"/>
            <a:ext cx="3182400" cy="1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ROLLE</a:t>
            </a:r>
            <a:endParaRPr lang="de-CH" sz="800" dirty="0"/>
          </a:p>
        </p:txBody>
      </p:sp>
      <p:sp>
        <p:nvSpPr>
          <p:cNvPr id="11" name="Text 9"/>
          <p:cNvSpPr/>
          <p:nvPr/>
        </p:nvSpPr>
        <p:spPr>
          <a:xfrm>
            <a:off x="572400" y="2300400"/>
            <a:ext cx="31824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Fachliche Evidenz</a:t>
            </a:r>
            <a:endParaRPr lang="de-CH" sz="1050" dirty="0"/>
          </a:p>
        </p:txBody>
      </p:sp>
      <p:sp>
        <p:nvSpPr>
          <p:cNvPr id="12" name="Text 10"/>
          <p:cNvSpPr/>
          <p:nvPr/>
        </p:nvSpPr>
        <p:spPr>
          <a:xfrm>
            <a:off x="572400" y="2635200"/>
            <a:ext cx="3182400" cy="1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SCHNITTSTELLE</a:t>
            </a:r>
            <a:endParaRPr lang="de-CH" sz="800" dirty="0"/>
          </a:p>
        </p:txBody>
      </p:sp>
      <p:sp>
        <p:nvSpPr>
          <p:cNvPr id="13" name="Text 11"/>
          <p:cNvSpPr/>
          <p:nvPr/>
        </p:nvSpPr>
        <p:spPr>
          <a:xfrm>
            <a:off x="572400" y="2786400"/>
            <a:ext cx="31824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Versionierte API</a:t>
            </a:r>
            <a:endParaRPr lang="de-CH" sz="1050" dirty="0"/>
          </a:p>
        </p:txBody>
      </p:sp>
      <p:sp>
        <p:nvSpPr>
          <p:cNvPr id="14" name="Text 12"/>
          <p:cNvSpPr/>
          <p:nvPr/>
        </p:nvSpPr>
        <p:spPr>
          <a:xfrm>
            <a:off x="572400" y="3121200"/>
            <a:ext cx="3182400" cy="1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MESSPUNKT</a:t>
            </a:r>
            <a:endParaRPr lang="de-CH" sz="800" dirty="0"/>
          </a:p>
        </p:txBody>
      </p:sp>
      <p:sp>
        <p:nvSpPr>
          <p:cNvPr id="15" name="Text 13"/>
          <p:cNvSpPr/>
          <p:nvPr/>
        </p:nvSpPr>
        <p:spPr>
          <a:xfrm>
            <a:off x="572400" y="3272400"/>
            <a:ext cx="31824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Dokumentierter Abruf</a:t>
            </a:r>
            <a:endParaRPr lang="de-CH" sz="1050" dirty="0"/>
          </a:p>
        </p:txBody>
      </p:sp>
      <p:sp>
        <p:nvSpPr>
          <p:cNvPr id="16" name="Shape 14"/>
          <p:cNvSpPr/>
          <p:nvPr/>
        </p:nvSpPr>
        <p:spPr>
          <a:xfrm>
            <a:off x="4266000" y="1537200"/>
            <a:ext cx="3657600" cy="2196000"/>
          </a:xfrm>
          <a:prstGeom prst="rect">
            <a:avLst/>
          </a:prstGeom>
          <a:solidFill>
            <a:srgbClr val="E8EBF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03600" y="1720800"/>
            <a:ext cx="31824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3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Unabhängige Gegenprobe</a:t>
            </a:r>
            <a:endParaRPr lang="de-CH" sz="1300" dirty="0"/>
          </a:p>
        </p:txBody>
      </p:sp>
      <p:sp>
        <p:nvSpPr>
          <p:cNvPr id="18" name="Text 16"/>
          <p:cNvSpPr/>
          <p:nvPr/>
        </p:nvSpPr>
        <p:spPr>
          <a:xfrm>
            <a:off x="4503600" y="2149200"/>
            <a:ext cx="3182400" cy="1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ROLLE</a:t>
            </a:r>
            <a:endParaRPr lang="de-CH" sz="800" dirty="0"/>
          </a:p>
        </p:txBody>
      </p:sp>
      <p:sp>
        <p:nvSpPr>
          <p:cNvPr id="19" name="Text 17"/>
          <p:cNvSpPr/>
          <p:nvPr/>
        </p:nvSpPr>
        <p:spPr>
          <a:xfrm>
            <a:off x="4503600" y="2300400"/>
            <a:ext cx="31824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Fachliche Evidenz</a:t>
            </a:r>
            <a:endParaRPr lang="de-CH" sz="1050" dirty="0"/>
          </a:p>
        </p:txBody>
      </p:sp>
      <p:sp>
        <p:nvSpPr>
          <p:cNvPr id="20" name="Text 18"/>
          <p:cNvSpPr/>
          <p:nvPr/>
        </p:nvSpPr>
        <p:spPr>
          <a:xfrm>
            <a:off x="4503600" y="2635200"/>
            <a:ext cx="3182400" cy="1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SCHNITTSTELLE</a:t>
            </a:r>
            <a:endParaRPr lang="de-CH" sz="800" dirty="0"/>
          </a:p>
        </p:txBody>
      </p:sp>
      <p:sp>
        <p:nvSpPr>
          <p:cNvPr id="21" name="Text 19"/>
          <p:cNvSpPr/>
          <p:nvPr/>
        </p:nvSpPr>
        <p:spPr>
          <a:xfrm>
            <a:off x="4503600" y="2786400"/>
            <a:ext cx="31824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Versionierte API</a:t>
            </a:r>
            <a:endParaRPr lang="de-CH" sz="1050" dirty="0"/>
          </a:p>
        </p:txBody>
      </p:sp>
      <p:sp>
        <p:nvSpPr>
          <p:cNvPr id="22" name="Text 20"/>
          <p:cNvSpPr/>
          <p:nvPr/>
        </p:nvSpPr>
        <p:spPr>
          <a:xfrm>
            <a:off x="4503600" y="3121200"/>
            <a:ext cx="3182400" cy="1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MESSPUNKT</a:t>
            </a:r>
            <a:endParaRPr lang="de-CH" sz="800" dirty="0"/>
          </a:p>
        </p:txBody>
      </p:sp>
      <p:sp>
        <p:nvSpPr>
          <p:cNvPr id="23" name="Text 21"/>
          <p:cNvSpPr/>
          <p:nvPr/>
        </p:nvSpPr>
        <p:spPr>
          <a:xfrm>
            <a:off x="4503600" y="3272400"/>
            <a:ext cx="31824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Dokumentierter Abruf</a:t>
            </a:r>
            <a:endParaRPr lang="de-CH" sz="1050" dirty="0"/>
          </a:p>
        </p:txBody>
      </p:sp>
      <p:sp>
        <p:nvSpPr>
          <p:cNvPr id="24" name="Shape 22"/>
          <p:cNvSpPr/>
          <p:nvPr/>
        </p:nvSpPr>
        <p:spPr>
          <a:xfrm>
            <a:off x="8197200" y="1537200"/>
            <a:ext cx="3657600" cy="2196000"/>
          </a:xfrm>
          <a:prstGeom prst="rect">
            <a:avLst/>
          </a:prstGeom>
          <a:solidFill>
            <a:srgbClr val="E8EBF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434800" y="1720800"/>
            <a:ext cx="31824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3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Betriebsquelle</a:t>
            </a:r>
            <a:endParaRPr lang="de-CH" sz="1300" dirty="0"/>
          </a:p>
        </p:txBody>
      </p:sp>
      <p:sp>
        <p:nvSpPr>
          <p:cNvPr id="26" name="Text 24"/>
          <p:cNvSpPr/>
          <p:nvPr/>
        </p:nvSpPr>
        <p:spPr>
          <a:xfrm>
            <a:off x="8434800" y="2149200"/>
            <a:ext cx="3182400" cy="1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ROLLE</a:t>
            </a:r>
            <a:endParaRPr lang="de-CH" sz="800" dirty="0"/>
          </a:p>
        </p:txBody>
      </p:sp>
      <p:sp>
        <p:nvSpPr>
          <p:cNvPr id="27" name="Text 25"/>
          <p:cNvSpPr/>
          <p:nvPr/>
        </p:nvSpPr>
        <p:spPr>
          <a:xfrm>
            <a:off x="8434800" y="2300400"/>
            <a:ext cx="31824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Fachliche Evidenz</a:t>
            </a:r>
            <a:endParaRPr lang="de-CH" sz="1050" dirty="0"/>
          </a:p>
        </p:txBody>
      </p:sp>
      <p:sp>
        <p:nvSpPr>
          <p:cNvPr id="28" name="Text 26"/>
          <p:cNvSpPr/>
          <p:nvPr/>
        </p:nvSpPr>
        <p:spPr>
          <a:xfrm>
            <a:off x="8434800" y="2635200"/>
            <a:ext cx="3182400" cy="1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SCHNITTSTELLE</a:t>
            </a:r>
            <a:endParaRPr lang="de-CH" sz="800" dirty="0"/>
          </a:p>
        </p:txBody>
      </p:sp>
      <p:sp>
        <p:nvSpPr>
          <p:cNvPr id="29" name="Text 27"/>
          <p:cNvSpPr/>
          <p:nvPr/>
        </p:nvSpPr>
        <p:spPr>
          <a:xfrm>
            <a:off x="8434800" y="2786400"/>
            <a:ext cx="31824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Versionierte API</a:t>
            </a:r>
            <a:endParaRPr lang="de-CH" sz="1050" dirty="0"/>
          </a:p>
        </p:txBody>
      </p:sp>
      <p:sp>
        <p:nvSpPr>
          <p:cNvPr id="30" name="Text 28"/>
          <p:cNvSpPr/>
          <p:nvPr/>
        </p:nvSpPr>
        <p:spPr>
          <a:xfrm>
            <a:off x="8434800" y="3121200"/>
            <a:ext cx="3182400" cy="1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MESSPUNKT</a:t>
            </a:r>
            <a:endParaRPr lang="de-CH" sz="800" dirty="0"/>
          </a:p>
        </p:txBody>
      </p:sp>
      <p:sp>
        <p:nvSpPr>
          <p:cNvPr id="31" name="Text 29"/>
          <p:cNvSpPr/>
          <p:nvPr/>
        </p:nvSpPr>
        <p:spPr>
          <a:xfrm>
            <a:off x="8434800" y="3272400"/>
            <a:ext cx="31824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Dokumentierter Abruf</a:t>
            </a:r>
            <a:endParaRPr lang="de-CH" sz="1050" dirty="0"/>
          </a:p>
        </p:txBody>
      </p:sp>
      <p:sp>
        <p:nvSpPr>
          <p:cNvPr id="32" name="Shape 30"/>
          <p:cNvSpPr/>
          <p:nvPr/>
        </p:nvSpPr>
        <p:spPr>
          <a:xfrm>
            <a:off x="334800" y="4032000"/>
            <a:ext cx="11520000" cy="684000"/>
          </a:xfrm>
          <a:prstGeom prst="rect">
            <a:avLst/>
          </a:prstGeom>
          <a:solidFill>
            <a:srgbClr val="EEEF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572400" y="4140000"/>
            <a:ext cx="11044800" cy="1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Steht fest</a:t>
            </a:r>
            <a:endParaRPr lang="de-CH" sz="1100" dirty="0"/>
          </a:p>
        </p:txBody>
      </p:sp>
      <p:sp>
        <p:nvSpPr>
          <p:cNvPr id="34" name="Text 32"/>
          <p:cNvSpPr/>
          <p:nvPr/>
        </p:nvSpPr>
        <p:spPr>
          <a:xfrm>
            <a:off x="572400" y="4370400"/>
            <a:ext cx="110448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Ein belegter Befund bildet die gemeinsame Ausgangslage.</a:t>
            </a:r>
            <a:endParaRPr lang="de-CH" sz="1050" dirty="0"/>
          </a:p>
        </p:txBody>
      </p:sp>
      <p:sp>
        <p:nvSpPr>
          <p:cNvPr id="35" name="Shape 33"/>
          <p:cNvSpPr/>
          <p:nvPr/>
        </p:nvSpPr>
        <p:spPr>
          <a:xfrm>
            <a:off x="334800" y="4860000"/>
            <a:ext cx="11520000" cy="684000"/>
          </a:xfrm>
          <a:prstGeom prst="rect">
            <a:avLst/>
          </a:prstGeom>
          <a:solidFill>
            <a:srgbClr val="E8EBF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572400" y="4968000"/>
            <a:ext cx="11044800" cy="1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Noch zu klären</a:t>
            </a:r>
            <a:endParaRPr lang="de-CH" sz="1100" dirty="0"/>
          </a:p>
        </p:txBody>
      </p:sp>
      <p:sp>
        <p:nvSpPr>
          <p:cNvPr id="37" name="Text 35"/>
          <p:cNvSpPr/>
          <p:nvPr/>
        </p:nvSpPr>
        <p:spPr>
          <a:xfrm>
            <a:off x="572400" y="5198400"/>
            <a:ext cx="110448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Fehlende Angaben werden mit Verantwortung nachgeführt.</a:t>
            </a:r>
            <a:endParaRPr lang="de-CH" sz="1050" dirty="0"/>
          </a:p>
        </p:txBody>
      </p:sp>
      <p:sp>
        <p:nvSpPr>
          <p:cNvPr id="38" name="Text 36"/>
          <p:cNvSpPr/>
          <p:nvPr/>
        </p:nvSpPr>
        <p:spPr>
          <a:xfrm>
            <a:off x="10765800" y="149040"/>
            <a:ext cx="1225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Framework</a:t>
            </a:r>
            <a:endParaRPr lang="de-CH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12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34800" y="189000"/>
            <a:ext cx="9108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3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KPI-Board</a:t>
            </a:r>
            <a:endParaRPr lang="de-CH" sz="3000" dirty="0"/>
          </a:p>
        </p:txBody>
      </p:sp>
      <p:sp>
        <p:nvSpPr>
          <p:cNvPr id="4" name="Text 2"/>
          <p:cNvSpPr/>
          <p:nvPr/>
        </p:nvSpPr>
        <p:spPr>
          <a:xfrm>
            <a:off x="334800" y="1078920"/>
            <a:ext cx="11340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Illustrative Beispieldaten · keine Aussagen über ein reales Projekt</a:t>
            </a:r>
            <a:endParaRPr lang="de-CH" sz="1150" dirty="0"/>
          </a:p>
        </p:txBody>
      </p:sp>
      <p:sp>
        <p:nvSpPr>
          <p:cNvPr id="5" name="Shape 3"/>
          <p:cNvSpPr/>
          <p:nvPr/>
        </p:nvSpPr>
        <p:spPr>
          <a:xfrm>
            <a:off x="0" y="6308640"/>
            <a:ext cx="12192120" cy="28440"/>
          </a:xfrm>
          <a:prstGeom prst="rect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34800" y="6416640"/>
            <a:ext cx="5364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05</a:t>
            </a:r>
            <a:endParaRPr lang="de-CH" sz="1000" dirty="0"/>
          </a:p>
        </p:txBody>
      </p:sp>
      <p:sp>
        <p:nvSpPr>
          <p:cNvPr id="7" name="Text 5"/>
          <p:cNvSpPr/>
          <p:nvPr/>
        </p:nvSpPr>
        <p:spPr>
          <a:xfrm>
            <a:off x="960120" y="6419160"/>
            <a:ext cx="10882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Quelle: Framework-Beispieldaten · durch Projektbelege ersetzen</a:t>
            </a:r>
            <a:endParaRPr lang="de-CH" sz="800" dirty="0"/>
          </a:p>
        </p:txBody>
      </p:sp>
      <p:sp>
        <p:nvSpPr>
          <p:cNvPr id="8" name="Shape 6"/>
          <p:cNvSpPr/>
          <p:nvPr/>
        </p:nvSpPr>
        <p:spPr>
          <a:xfrm>
            <a:off x="334800" y="1537200"/>
            <a:ext cx="2143440" cy="1242000"/>
          </a:xfrm>
          <a:prstGeom prst="rect">
            <a:avLst/>
          </a:prstGeom>
          <a:solidFill>
            <a:srgbClr val="EEEF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96800" y="1627200"/>
            <a:ext cx="1819440" cy="4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2500" b="1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5,01 Mio.</a:t>
            </a:r>
            <a:endParaRPr lang="de-CH" sz="2500" dirty="0"/>
          </a:p>
        </p:txBody>
      </p:sp>
      <p:sp>
        <p:nvSpPr>
          <p:cNvPr id="10" name="Text 8"/>
          <p:cNvSpPr/>
          <p:nvPr/>
        </p:nvSpPr>
        <p:spPr>
          <a:xfrm>
            <a:off x="496800" y="2167200"/>
            <a:ext cx="181944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Nutzung</a:t>
            </a:r>
            <a:endParaRPr lang="de-CH" sz="1050" dirty="0"/>
          </a:p>
        </p:txBody>
      </p:sp>
      <p:sp>
        <p:nvSpPr>
          <p:cNvPr id="11" name="Text 9"/>
          <p:cNvSpPr/>
          <p:nvPr/>
        </p:nvSpPr>
        <p:spPr>
          <a:xfrm>
            <a:off x="496800" y="2430000"/>
            <a:ext cx="181944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9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−4,4 % ggü. Vorperiode</a:t>
            </a:r>
            <a:endParaRPr lang="de-CH" sz="900" dirty="0"/>
          </a:p>
        </p:txBody>
      </p:sp>
      <p:sp>
        <p:nvSpPr>
          <p:cNvPr id="12" name="Shape 10"/>
          <p:cNvSpPr/>
          <p:nvPr/>
        </p:nvSpPr>
        <p:spPr>
          <a:xfrm>
            <a:off x="2678400" y="1537200"/>
            <a:ext cx="2143440" cy="1242000"/>
          </a:xfrm>
          <a:prstGeom prst="rect">
            <a:avLst/>
          </a:prstGeom>
          <a:solidFill>
            <a:srgbClr val="EEEF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840400" y="1627200"/>
            <a:ext cx="1819440" cy="4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2500" b="1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2,76 Mio.</a:t>
            </a:r>
            <a:endParaRPr lang="de-CH" sz="2500" dirty="0"/>
          </a:p>
        </p:txBody>
      </p:sp>
      <p:sp>
        <p:nvSpPr>
          <p:cNvPr id="14" name="Text 12"/>
          <p:cNvSpPr/>
          <p:nvPr/>
        </p:nvSpPr>
        <p:spPr>
          <a:xfrm>
            <a:off x="2840400" y="2167200"/>
            <a:ext cx="181944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Personen</a:t>
            </a:r>
            <a:endParaRPr lang="de-CH" sz="1050" dirty="0"/>
          </a:p>
        </p:txBody>
      </p:sp>
      <p:sp>
        <p:nvSpPr>
          <p:cNvPr id="15" name="Text 13"/>
          <p:cNvSpPr/>
          <p:nvPr/>
        </p:nvSpPr>
        <p:spPr>
          <a:xfrm>
            <a:off x="2840400" y="2430000"/>
            <a:ext cx="181944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9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−4,5 % ggü. Vorperiode</a:t>
            </a:r>
            <a:endParaRPr lang="de-CH" sz="900" dirty="0"/>
          </a:p>
        </p:txBody>
      </p:sp>
      <p:sp>
        <p:nvSpPr>
          <p:cNvPr id="16" name="Shape 14"/>
          <p:cNvSpPr/>
          <p:nvPr/>
        </p:nvSpPr>
        <p:spPr>
          <a:xfrm>
            <a:off x="5025600" y="1537200"/>
            <a:ext cx="2143440" cy="1242000"/>
          </a:xfrm>
          <a:prstGeom prst="rect">
            <a:avLst/>
          </a:prstGeom>
          <a:solidFill>
            <a:srgbClr val="EEEF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187600" y="1627200"/>
            <a:ext cx="1819440" cy="4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2500" b="1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14,68 Mio.</a:t>
            </a:r>
            <a:endParaRPr lang="de-CH" sz="2500" dirty="0"/>
          </a:p>
        </p:txBody>
      </p:sp>
      <p:sp>
        <p:nvSpPr>
          <p:cNvPr id="18" name="Text 16"/>
          <p:cNvSpPr/>
          <p:nvPr/>
        </p:nvSpPr>
        <p:spPr>
          <a:xfrm>
            <a:off x="5187600" y="2167200"/>
            <a:ext cx="181944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Aufrufe</a:t>
            </a:r>
            <a:endParaRPr lang="de-CH" sz="1050" dirty="0"/>
          </a:p>
        </p:txBody>
      </p:sp>
      <p:sp>
        <p:nvSpPr>
          <p:cNvPr id="19" name="Text 17"/>
          <p:cNvSpPr/>
          <p:nvPr/>
        </p:nvSpPr>
        <p:spPr>
          <a:xfrm>
            <a:off x="5187600" y="2430000"/>
            <a:ext cx="181944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9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−6,7 % ggü. Vorperiode</a:t>
            </a:r>
            <a:endParaRPr lang="de-CH" sz="900" dirty="0"/>
          </a:p>
        </p:txBody>
      </p:sp>
      <p:sp>
        <p:nvSpPr>
          <p:cNvPr id="20" name="Shape 18"/>
          <p:cNvSpPr/>
          <p:nvPr/>
        </p:nvSpPr>
        <p:spPr>
          <a:xfrm>
            <a:off x="7369200" y="1537200"/>
            <a:ext cx="2143440" cy="1242000"/>
          </a:xfrm>
          <a:prstGeom prst="rect">
            <a:avLst/>
          </a:prstGeom>
          <a:solidFill>
            <a:srgbClr val="EEEF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531200" y="1627200"/>
            <a:ext cx="1819440" cy="4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2500" b="1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2,93</a:t>
            </a:r>
            <a:endParaRPr lang="de-CH" sz="2500" dirty="0"/>
          </a:p>
        </p:txBody>
      </p:sp>
      <p:sp>
        <p:nvSpPr>
          <p:cNvPr id="22" name="Text 20"/>
          <p:cNvSpPr/>
          <p:nvPr/>
        </p:nvSpPr>
        <p:spPr>
          <a:xfrm>
            <a:off x="7531200" y="2167200"/>
            <a:ext cx="181944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Tiefe</a:t>
            </a:r>
            <a:endParaRPr lang="de-CH" sz="1050" dirty="0"/>
          </a:p>
        </p:txBody>
      </p:sp>
      <p:sp>
        <p:nvSpPr>
          <p:cNvPr id="23" name="Text 21"/>
          <p:cNvSpPr/>
          <p:nvPr/>
        </p:nvSpPr>
        <p:spPr>
          <a:xfrm>
            <a:off x="7531200" y="2430000"/>
            <a:ext cx="181944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9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−2,4 % ggü. Vorperiode</a:t>
            </a:r>
            <a:endParaRPr lang="de-CH" sz="900" dirty="0"/>
          </a:p>
        </p:txBody>
      </p:sp>
      <p:sp>
        <p:nvSpPr>
          <p:cNvPr id="24" name="Shape 22"/>
          <p:cNvSpPr/>
          <p:nvPr/>
        </p:nvSpPr>
        <p:spPr>
          <a:xfrm>
            <a:off x="9712800" y="1537200"/>
            <a:ext cx="2143440" cy="1242000"/>
          </a:xfrm>
          <a:prstGeom prst="rect">
            <a:avLst/>
          </a:prstGeom>
          <a:solidFill>
            <a:srgbClr val="EEEF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874800" y="1627200"/>
            <a:ext cx="1819440" cy="4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2500" b="1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50,7 %</a:t>
            </a:r>
            <a:endParaRPr lang="de-CH" sz="2500" dirty="0"/>
          </a:p>
        </p:txBody>
      </p:sp>
      <p:sp>
        <p:nvSpPr>
          <p:cNvPr id="26" name="Text 24"/>
          <p:cNvSpPr/>
          <p:nvPr/>
        </p:nvSpPr>
        <p:spPr>
          <a:xfrm>
            <a:off x="9874800" y="2167200"/>
            <a:ext cx="181944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Absprung</a:t>
            </a:r>
            <a:endParaRPr lang="de-CH" sz="1050" dirty="0"/>
          </a:p>
        </p:txBody>
      </p:sp>
      <p:sp>
        <p:nvSpPr>
          <p:cNvPr id="27" name="Text 25"/>
          <p:cNvSpPr/>
          <p:nvPr/>
        </p:nvSpPr>
        <p:spPr>
          <a:xfrm>
            <a:off x="9874800" y="2430000"/>
            <a:ext cx="181944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9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+1,6 pp ggü. Vorperiode</a:t>
            </a:r>
            <a:endParaRPr lang="de-CH" sz="900" dirty="0"/>
          </a:p>
        </p:txBody>
      </p:sp>
      <p:sp>
        <p:nvSpPr>
          <p:cNvPr id="28" name="Text 26"/>
          <p:cNvSpPr/>
          <p:nvPr/>
        </p:nvSpPr>
        <p:spPr>
          <a:xfrm>
            <a:off x="334800" y="3042000"/>
            <a:ext cx="6768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25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Periodenvergleich in Millionen</a:t>
            </a:r>
            <a:endParaRPr lang="de-CH" sz="1250" dirty="0"/>
          </a:p>
        </p:txBody>
      </p:sp>
      <p:graphicFrame>
        <p:nvGraphicFramePr>
          <p:cNvPr id="29" name="Chart 0" descr=""/>
          <p:cNvGraphicFramePr/>
          <p:nvPr/>
        </p:nvGraphicFramePr>
        <p:xfrm>
          <a:off x="334800" y="3420000"/>
          <a:ext cx="6766560" cy="24480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30" name="Shape 27"/>
          <p:cNvSpPr/>
          <p:nvPr/>
        </p:nvSpPr>
        <p:spPr>
          <a:xfrm>
            <a:off x="7362000" y="3042000"/>
            <a:ext cx="4498920" cy="2862000"/>
          </a:xfrm>
          <a:prstGeom prst="rect">
            <a:avLst/>
          </a:prstGeom>
          <a:solidFill>
            <a:srgbClr val="E8EBF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7599600" y="3225600"/>
            <a:ext cx="402372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3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Einordnung</a:t>
            </a:r>
            <a:endParaRPr lang="de-CH" sz="1300" dirty="0"/>
          </a:p>
        </p:txBody>
      </p:sp>
      <p:sp>
        <p:nvSpPr>
          <p:cNvPr id="32" name="Text 29"/>
          <p:cNvSpPr/>
          <p:nvPr/>
        </p:nvSpPr>
        <p:spPr>
          <a:xfrm>
            <a:off x="7599600" y="3654000"/>
            <a:ext cx="4023720" cy="21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Die Kacheln stehen über dem Detailchart. Jede Kennzahl trägt einen Vergleichsanker. Die Deutung bleibt räumlich von der Evidenz getrennt.</a:t>
            </a:r>
            <a:endParaRPr lang="de-CH" sz="1050" dirty="0"/>
          </a:p>
        </p:txBody>
      </p:sp>
      <p:sp>
        <p:nvSpPr>
          <p:cNvPr id="33" name="Text 30"/>
          <p:cNvSpPr/>
          <p:nvPr/>
        </p:nvSpPr>
        <p:spPr>
          <a:xfrm>
            <a:off x="10765800" y="149040"/>
            <a:ext cx="1225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Framework</a:t>
            </a:r>
            <a:endParaRPr lang="de-CH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12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34800" y="189000"/>
            <a:ext cx="9108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3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Textbox-Tabelle</a:t>
            </a:r>
            <a:endParaRPr lang="de-CH" sz="3000" dirty="0"/>
          </a:p>
        </p:txBody>
      </p:sp>
      <p:sp>
        <p:nvSpPr>
          <p:cNvPr id="4" name="Text 2"/>
          <p:cNvSpPr/>
          <p:nvPr/>
        </p:nvSpPr>
        <p:spPr>
          <a:xfrm>
            <a:off x="334800" y="1078920"/>
            <a:ext cx="11340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Illustrative Beispieldaten · keine Aussagen über ein reales Projekt</a:t>
            </a:r>
            <a:endParaRPr lang="de-CH" sz="1150" dirty="0"/>
          </a:p>
        </p:txBody>
      </p:sp>
      <p:sp>
        <p:nvSpPr>
          <p:cNvPr id="5" name="Shape 3"/>
          <p:cNvSpPr/>
          <p:nvPr/>
        </p:nvSpPr>
        <p:spPr>
          <a:xfrm>
            <a:off x="0" y="6308640"/>
            <a:ext cx="12192120" cy="28440"/>
          </a:xfrm>
          <a:prstGeom prst="rect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34800" y="6416640"/>
            <a:ext cx="5364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06</a:t>
            </a:r>
            <a:endParaRPr lang="de-CH" sz="1000" dirty="0"/>
          </a:p>
        </p:txBody>
      </p:sp>
      <p:sp>
        <p:nvSpPr>
          <p:cNvPr id="7" name="Text 5"/>
          <p:cNvSpPr/>
          <p:nvPr/>
        </p:nvSpPr>
        <p:spPr>
          <a:xfrm>
            <a:off x="960120" y="6419160"/>
            <a:ext cx="10882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Quelle: Framework-Beispieldaten · durch Projektbelege ersetzen</a:t>
            </a:r>
            <a:endParaRPr lang="de-CH" sz="800" dirty="0"/>
          </a:p>
        </p:txBody>
      </p:sp>
      <p:sp>
        <p:nvSpPr>
          <p:cNvPr id="8" name="Text 6"/>
          <p:cNvSpPr/>
          <p:nvPr/>
        </p:nvSpPr>
        <p:spPr>
          <a:xfrm>
            <a:off x="334800" y="1537200"/>
            <a:ext cx="2736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5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KENNZAHL</a:t>
            </a:r>
            <a:endParaRPr lang="de-CH" sz="850" dirty="0"/>
          </a:p>
        </p:txBody>
      </p:sp>
      <p:sp>
        <p:nvSpPr>
          <p:cNvPr id="9" name="Text 7"/>
          <p:cNvSpPr/>
          <p:nvPr/>
        </p:nvSpPr>
        <p:spPr>
          <a:xfrm>
            <a:off x="3240000" y="1537200"/>
            <a:ext cx="1512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85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VORPERIODE</a:t>
            </a:r>
            <a:endParaRPr lang="de-CH" sz="850" dirty="0"/>
          </a:p>
        </p:txBody>
      </p:sp>
      <p:sp>
        <p:nvSpPr>
          <p:cNvPr id="10" name="Text 8"/>
          <p:cNvSpPr/>
          <p:nvPr/>
        </p:nvSpPr>
        <p:spPr>
          <a:xfrm>
            <a:off x="4896000" y="1537200"/>
            <a:ext cx="1512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85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AKTUELL</a:t>
            </a:r>
            <a:endParaRPr lang="de-CH" sz="850" dirty="0"/>
          </a:p>
        </p:txBody>
      </p:sp>
      <p:sp>
        <p:nvSpPr>
          <p:cNvPr id="11" name="Text 9"/>
          <p:cNvSpPr/>
          <p:nvPr/>
        </p:nvSpPr>
        <p:spPr>
          <a:xfrm>
            <a:off x="6552000" y="1537200"/>
            <a:ext cx="1872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85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ÄNDERUNG</a:t>
            </a:r>
            <a:endParaRPr lang="de-CH" sz="850" dirty="0"/>
          </a:p>
        </p:txBody>
      </p:sp>
      <p:sp>
        <p:nvSpPr>
          <p:cNvPr id="12" name="Shape 10"/>
          <p:cNvSpPr/>
          <p:nvPr/>
        </p:nvSpPr>
        <p:spPr>
          <a:xfrm>
            <a:off x="334800" y="1735200"/>
            <a:ext cx="8064000" cy="10800"/>
          </a:xfrm>
          <a:prstGeom prst="rect">
            <a:avLst/>
          </a:prstGeom>
          <a:solidFill>
            <a:srgbClr val="CED2D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34800" y="1825200"/>
            <a:ext cx="2736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Nutzung</a:t>
            </a:r>
            <a:endParaRPr lang="de-CH" sz="1100" dirty="0"/>
          </a:p>
        </p:txBody>
      </p:sp>
      <p:sp>
        <p:nvSpPr>
          <p:cNvPr id="14" name="Text 12"/>
          <p:cNvSpPr/>
          <p:nvPr/>
        </p:nvSpPr>
        <p:spPr>
          <a:xfrm>
            <a:off x="3240000" y="1825200"/>
            <a:ext cx="1512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11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5'240'000</a:t>
            </a:r>
            <a:endParaRPr lang="de-CH" sz="1100" dirty="0"/>
          </a:p>
        </p:txBody>
      </p:sp>
      <p:sp>
        <p:nvSpPr>
          <p:cNvPr id="15" name="Text 13"/>
          <p:cNvSpPr/>
          <p:nvPr/>
        </p:nvSpPr>
        <p:spPr>
          <a:xfrm>
            <a:off x="4896000" y="1825200"/>
            <a:ext cx="1512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11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5'010'000</a:t>
            </a:r>
            <a:endParaRPr lang="de-CH" sz="1100" dirty="0"/>
          </a:p>
        </p:txBody>
      </p:sp>
      <p:sp>
        <p:nvSpPr>
          <p:cNvPr id="16" name="Text 14"/>
          <p:cNvSpPr/>
          <p:nvPr/>
        </p:nvSpPr>
        <p:spPr>
          <a:xfrm>
            <a:off x="6552000" y="1825200"/>
            <a:ext cx="1872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11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−4,4 %</a:t>
            </a:r>
            <a:endParaRPr lang="de-CH" sz="1100" dirty="0"/>
          </a:p>
        </p:txBody>
      </p:sp>
      <p:sp>
        <p:nvSpPr>
          <p:cNvPr id="17" name="Text 15"/>
          <p:cNvSpPr/>
          <p:nvPr/>
        </p:nvSpPr>
        <p:spPr>
          <a:xfrm>
            <a:off x="334800" y="2246400"/>
            <a:ext cx="2736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Personen</a:t>
            </a:r>
            <a:endParaRPr lang="de-CH" sz="1100" dirty="0"/>
          </a:p>
        </p:txBody>
      </p:sp>
      <p:sp>
        <p:nvSpPr>
          <p:cNvPr id="18" name="Text 16"/>
          <p:cNvSpPr/>
          <p:nvPr/>
        </p:nvSpPr>
        <p:spPr>
          <a:xfrm>
            <a:off x="3240000" y="2246400"/>
            <a:ext cx="1512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11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2'890'000</a:t>
            </a:r>
            <a:endParaRPr lang="de-CH" sz="1100" dirty="0"/>
          </a:p>
        </p:txBody>
      </p:sp>
      <p:sp>
        <p:nvSpPr>
          <p:cNvPr id="19" name="Text 17"/>
          <p:cNvSpPr/>
          <p:nvPr/>
        </p:nvSpPr>
        <p:spPr>
          <a:xfrm>
            <a:off x="4896000" y="2246400"/>
            <a:ext cx="1512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11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2'760'000</a:t>
            </a:r>
            <a:endParaRPr lang="de-CH" sz="1100" dirty="0"/>
          </a:p>
        </p:txBody>
      </p:sp>
      <p:sp>
        <p:nvSpPr>
          <p:cNvPr id="20" name="Text 18"/>
          <p:cNvSpPr/>
          <p:nvPr/>
        </p:nvSpPr>
        <p:spPr>
          <a:xfrm>
            <a:off x="6552000" y="2246400"/>
            <a:ext cx="1872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11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−4,5 %</a:t>
            </a:r>
            <a:endParaRPr lang="de-CH" sz="1100" dirty="0"/>
          </a:p>
        </p:txBody>
      </p:sp>
      <p:sp>
        <p:nvSpPr>
          <p:cNvPr id="21" name="Shape 19"/>
          <p:cNvSpPr/>
          <p:nvPr/>
        </p:nvSpPr>
        <p:spPr>
          <a:xfrm>
            <a:off x="226800" y="2595600"/>
            <a:ext cx="8280000" cy="367200"/>
          </a:xfrm>
          <a:prstGeom prst="rect">
            <a:avLst/>
          </a:prstGeom>
          <a:solidFill>
            <a:srgbClr val="EEEF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34800" y="2667600"/>
            <a:ext cx="2736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Aufrufe</a:t>
            </a:r>
            <a:endParaRPr lang="de-CH" sz="1100" dirty="0"/>
          </a:p>
        </p:txBody>
      </p:sp>
      <p:sp>
        <p:nvSpPr>
          <p:cNvPr id="23" name="Text 21"/>
          <p:cNvSpPr/>
          <p:nvPr/>
        </p:nvSpPr>
        <p:spPr>
          <a:xfrm>
            <a:off x="3240000" y="2667600"/>
            <a:ext cx="1512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11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15'740'000</a:t>
            </a:r>
            <a:endParaRPr lang="de-CH" sz="1100" dirty="0"/>
          </a:p>
        </p:txBody>
      </p:sp>
      <p:sp>
        <p:nvSpPr>
          <p:cNvPr id="24" name="Text 22"/>
          <p:cNvSpPr/>
          <p:nvPr/>
        </p:nvSpPr>
        <p:spPr>
          <a:xfrm>
            <a:off x="4896000" y="2667600"/>
            <a:ext cx="1512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11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14'680'000</a:t>
            </a:r>
            <a:endParaRPr lang="de-CH" sz="1100" dirty="0"/>
          </a:p>
        </p:txBody>
      </p:sp>
      <p:sp>
        <p:nvSpPr>
          <p:cNvPr id="25" name="Text 23"/>
          <p:cNvSpPr/>
          <p:nvPr/>
        </p:nvSpPr>
        <p:spPr>
          <a:xfrm>
            <a:off x="6552000" y="2667600"/>
            <a:ext cx="1872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11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−6,7 %</a:t>
            </a:r>
            <a:endParaRPr lang="de-CH" sz="1100" dirty="0"/>
          </a:p>
        </p:txBody>
      </p:sp>
      <p:sp>
        <p:nvSpPr>
          <p:cNvPr id="26" name="Text 24"/>
          <p:cNvSpPr/>
          <p:nvPr/>
        </p:nvSpPr>
        <p:spPr>
          <a:xfrm>
            <a:off x="334800" y="3088800"/>
            <a:ext cx="2736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Anfragen</a:t>
            </a:r>
            <a:endParaRPr lang="de-CH" sz="1100" dirty="0"/>
          </a:p>
        </p:txBody>
      </p:sp>
      <p:sp>
        <p:nvSpPr>
          <p:cNvPr id="27" name="Text 25"/>
          <p:cNvSpPr/>
          <p:nvPr/>
        </p:nvSpPr>
        <p:spPr>
          <a:xfrm>
            <a:off x="3240000" y="3088800"/>
            <a:ext cx="1512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11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812'204</a:t>
            </a:r>
            <a:endParaRPr lang="de-CH" sz="1100" dirty="0"/>
          </a:p>
        </p:txBody>
      </p:sp>
      <p:sp>
        <p:nvSpPr>
          <p:cNvPr id="28" name="Text 26"/>
          <p:cNvSpPr/>
          <p:nvPr/>
        </p:nvSpPr>
        <p:spPr>
          <a:xfrm>
            <a:off x="4896000" y="3088800"/>
            <a:ext cx="1512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11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848'551</a:t>
            </a:r>
            <a:endParaRPr lang="de-CH" sz="1100" dirty="0"/>
          </a:p>
        </p:txBody>
      </p:sp>
      <p:sp>
        <p:nvSpPr>
          <p:cNvPr id="29" name="Text 27"/>
          <p:cNvSpPr/>
          <p:nvPr/>
        </p:nvSpPr>
        <p:spPr>
          <a:xfrm>
            <a:off x="6552000" y="3088800"/>
            <a:ext cx="1872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11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4,5 %</a:t>
            </a:r>
            <a:endParaRPr lang="de-CH" sz="1100" dirty="0"/>
          </a:p>
        </p:txBody>
      </p:sp>
      <p:sp>
        <p:nvSpPr>
          <p:cNvPr id="30" name="Shape 28"/>
          <p:cNvSpPr/>
          <p:nvPr/>
        </p:nvSpPr>
        <p:spPr>
          <a:xfrm>
            <a:off x="334800" y="3535200"/>
            <a:ext cx="8064000" cy="10800"/>
          </a:xfrm>
          <a:prstGeom prst="rect">
            <a:avLst/>
          </a:prstGeom>
          <a:solidFill>
            <a:srgbClr val="CED2D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34800" y="3625200"/>
            <a:ext cx="2736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Total</a:t>
            </a:r>
            <a:endParaRPr lang="de-CH" sz="1100" dirty="0"/>
          </a:p>
        </p:txBody>
      </p:sp>
      <p:sp>
        <p:nvSpPr>
          <p:cNvPr id="32" name="Text 30"/>
          <p:cNvSpPr/>
          <p:nvPr/>
        </p:nvSpPr>
        <p:spPr>
          <a:xfrm>
            <a:off x="3240000" y="3625200"/>
            <a:ext cx="1512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11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24'682'204</a:t>
            </a:r>
            <a:endParaRPr lang="de-CH" sz="1100" dirty="0"/>
          </a:p>
        </p:txBody>
      </p:sp>
      <p:sp>
        <p:nvSpPr>
          <p:cNvPr id="33" name="Text 31"/>
          <p:cNvSpPr/>
          <p:nvPr/>
        </p:nvSpPr>
        <p:spPr>
          <a:xfrm>
            <a:off x="4896000" y="3625200"/>
            <a:ext cx="1512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11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23'298'551</a:t>
            </a:r>
            <a:endParaRPr lang="de-CH" sz="1100" dirty="0"/>
          </a:p>
        </p:txBody>
      </p:sp>
      <p:sp>
        <p:nvSpPr>
          <p:cNvPr id="34" name="Shape 32"/>
          <p:cNvSpPr/>
          <p:nvPr/>
        </p:nvSpPr>
        <p:spPr>
          <a:xfrm>
            <a:off x="8856000" y="1537200"/>
            <a:ext cx="2998800" cy="2592000"/>
          </a:xfrm>
          <a:prstGeom prst="rect">
            <a:avLst/>
          </a:prstGeom>
          <a:solidFill>
            <a:srgbClr val="EEEF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9093600" y="1720800"/>
            <a:ext cx="25236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3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Zahlen einordnen</a:t>
            </a:r>
            <a:endParaRPr lang="de-CH" sz="1300" dirty="0"/>
          </a:p>
        </p:txBody>
      </p:sp>
      <p:sp>
        <p:nvSpPr>
          <p:cNvPr id="36" name="Text 34"/>
          <p:cNvSpPr/>
          <p:nvPr/>
        </p:nvSpPr>
        <p:spPr>
          <a:xfrm>
            <a:off x="9093600" y="2149200"/>
            <a:ext cx="2523600" cy="18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Werte rechtsbündig. Veränderung neutral, echte Alarme separat. Exakte Werte und Vergleichsperiode bleiben sichtbar.</a:t>
            </a:r>
            <a:endParaRPr lang="de-CH" sz="1050" dirty="0"/>
          </a:p>
        </p:txBody>
      </p:sp>
      <p:sp>
        <p:nvSpPr>
          <p:cNvPr id="37" name="Text 35"/>
          <p:cNvSpPr/>
          <p:nvPr/>
        </p:nvSpPr>
        <p:spPr>
          <a:xfrm>
            <a:off x="10765800" y="149040"/>
            <a:ext cx="1225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Framework</a:t>
            </a:r>
            <a:endParaRPr lang="de-CH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12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34800" y="189000"/>
            <a:ext cx="9108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3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Drei-Schritt-Beweis</a:t>
            </a:r>
            <a:endParaRPr lang="de-CH" sz="3000" dirty="0"/>
          </a:p>
        </p:txBody>
      </p:sp>
      <p:sp>
        <p:nvSpPr>
          <p:cNvPr id="4" name="Text 2"/>
          <p:cNvSpPr/>
          <p:nvPr/>
        </p:nvSpPr>
        <p:spPr>
          <a:xfrm>
            <a:off x="334800" y="1078920"/>
            <a:ext cx="11340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Illustrative Beispieldaten · keine Aussagen über ein reales Projekt</a:t>
            </a:r>
            <a:endParaRPr lang="de-CH" sz="1150" dirty="0"/>
          </a:p>
        </p:txBody>
      </p:sp>
      <p:sp>
        <p:nvSpPr>
          <p:cNvPr id="5" name="Shape 3"/>
          <p:cNvSpPr/>
          <p:nvPr/>
        </p:nvSpPr>
        <p:spPr>
          <a:xfrm>
            <a:off x="0" y="6308640"/>
            <a:ext cx="12192120" cy="28440"/>
          </a:xfrm>
          <a:prstGeom prst="rect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34800" y="6416640"/>
            <a:ext cx="5364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07</a:t>
            </a:r>
            <a:endParaRPr lang="de-CH" sz="1000" dirty="0"/>
          </a:p>
        </p:txBody>
      </p:sp>
      <p:sp>
        <p:nvSpPr>
          <p:cNvPr id="7" name="Text 5"/>
          <p:cNvSpPr/>
          <p:nvPr/>
        </p:nvSpPr>
        <p:spPr>
          <a:xfrm>
            <a:off x="960120" y="6419160"/>
            <a:ext cx="10882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Quelle: Framework-Beispieldaten · durch Projektbelege ersetzen</a:t>
            </a:r>
            <a:endParaRPr lang="de-CH" sz="800" dirty="0"/>
          </a:p>
        </p:txBody>
      </p:sp>
      <p:sp>
        <p:nvSpPr>
          <p:cNvPr id="8" name="Shape 6"/>
          <p:cNvSpPr/>
          <p:nvPr/>
        </p:nvSpPr>
        <p:spPr>
          <a:xfrm>
            <a:off x="334800" y="1537200"/>
            <a:ext cx="3657600" cy="1908000"/>
          </a:xfrm>
          <a:prstGeom prst="rect">
            <a:avLst/>
          </a:prstGeom>
          <a:solidFill>
            <a:srgbClr val="E8EBF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72400" y="1720800"/>
            <a:ext cx="201600" cy="201600"/>
          </a:xfrm>
          <a:prstGeom prst="ellipse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72400" y="1738800"/>
            <a:ext cx="201600" cy="1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8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de-CH" sz="850" dirty="0"/>
          </a:p>
        </p:txBody>
      </p:sp>
      <p:sp>
        <p:nvSpPr>
          <p:cNvPr id="11" name="Text 9"/>
          <p:cNvSpPr/>
          <p:nvPr/>
        </p:nvSpPr>
        <p:spPr>
          <a:xfrm>
            <a:off x="914400" y="1742400"/>
            <a:ext cx="28224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9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Die Meldung</a:t>
            </a:r>
            <a:endParaRPr lang="de-CH" sz="900" dirty="0"/>
          </a:p>
        </p:txBody>
      </p:sp>
      <p:sp>
        <p:nvSpPr>
          <p:cNvPr id="12" name="Text 10"/>
          <p:cNvSpPr/>
          <p:nvPr/>
        </p:nvSpPr>
        <p:spPr>
          <a:xfrm>
            <a:off x="572400" y="2080800"/>
            <a:ext cx="31824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2600" b="1" dirty="0">
                <a:solidFill>
                  <a:srgbClr val="A21B3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+312 %</a:t>
            </a:r>
            <a:endParaRPr lang="de-CH" sz="2600" dirty="0"/>
          </a:p>
        </p:txBody>
      </p:sp>
      <p:sp>
        <p:nvSpPr>
          <p:cNvPr id="13" name="Text 11"/>
          <p:cNvSpPr/>
          <p:nvPr/>
        </p:nvSpPr>
        <p:spPr>
          <a:xfrm>
            <a:off x="572400" y="2566800"/>
            <a:ext cx="3182400" cy="6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Die ursprünglich gemeldete Zahl.</a:t>
            </a:r>
            <a:endParaRPr lang="de-CH" sz="1000" dirty="0"/>
          </a:p>
        </p:txBody>
      </p:sp>
      <p:sp>
        <p:nvSpPr>
          <p:cNvPr id="14" name="Shape 12"/>
          <p:cNvSpPr/>
          <p:nvPr/>
        </p:nvSpPr>
        <p:spPr>
          <a:xfrm>
            <a:off x="4266000" y="1537200"/>
            <a:ext cx="3657600" cy="1908000"/>
          </a:xfrm>
          <a:prstGeom prst="rect">
            <a:avLst/>
          </a:prstGeom>
          <a:solidFill>
            <a:srgbClr val="E8EBF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503600" y="1720800"/>
            <a:ext cx="201600" cy="201600"/>
          </a:xfrm>
          <a:prstGeom prst="ellipse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03600" y="1738800"/>
            <a:ext cx="201600" cy="1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8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de-CH" sz="850" dirty="0"/>
          </a:p>
        </p:txBody>
      </p:sp>
      <p:sp>
        <p:nvSpPr>
          <p:cNvPr id="17" name="Text 15"/>
          <p:cNvSpPr/>
          <p:nvPr/>
        </p:nvSpPr>
        <p:spPr>
          <a:xfrm>
            <a:off x="4845600" y="1742400"/>
            <a:ext cx="28224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9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Die Ursache</a:t>
            </a:r>
            <a:endParaRPr lang="de-CH" sz="900" dirty="0"/>
          </a:p>
        </p:txBody>
      </p:sp>
      <p:sp>
        <p:nvSpPr>
          <p:cNvPr id="18" name="Text 16"/>
          <p:cNvSpPr/>
          <p:nvPr/>
        </p:nvSpPr>
        <p:spPr>
          <a:xfrm>
            <a:off x="4503600" y="2080800"/>
            <a:ext cx="31824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26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Zählweise</a:t>
            </a:r>
            <a:endParaRPr lang="de-CH" sz="2600" dirty="0"/>
          </a:p>
        </p:txBody>
      </p:sp>
      <p:sp>
        <p:nvSpPr>
          <p:cNvPr id="19" name="Text 17"/>
          <p:cNvSpPr/>
          <p:nvPr/>
        </p:nvSpPr>
        <p:spPr>
          <a:xfrm>
            <a:off x="4503600" y="2566800"/>
            <a:ext cx="3182400" cy="6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Ein Messwechsel erklärt den Sondereffekt.</a:t>
            </a:r>
            <a:endParaRPr lang="de-CH" sz="1000" dirty="0"/>
          </a:p>
        </p:txBody>
      </p:sp>
      <p:sp>
        <p:nvSpPr>
          <p:cNvPr id="20" name="Shape 18"/>
          <p:cNvSpPr/>
          <p:nvPr/>
        </p:nvSpPr>
        <p:spPr>
          <a:xfrm>
            <a:off x="8197200" y="1537200"/>
            <a:ext cx="3657600" cy="1908000"/>
          </a:xfrm>
          <a:prstGeom prst="rect">
            <a:avLst/>
          </a:prstGeom>
          <a:solidFill>
            <a:srgbClr val="EEEF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434800" y="1720800"/>
            <a:ext cx="201600" cy="201600"/>
          </a:xfrm>
          <a:prstGeom prst="ellipse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434800" y="1738800"/>
            <a:ext cx="201600" cy="1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8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de-CH" sz="850" dirty="0"/>
          </a:p>
        </p:txBody>
      </p:sp>
      <p:sp>
        <p:nvSpPr>
          <p:cNvPr id="23" name="Text 21"/>
          <p:cNvSpPr/>
          <p:nvPr/>
        </p:nvSpPr>
        <p:spPr>
          <a:xfrm>
            <a:off x="8776800" y="1742400"/>
            <a:ext cx="28224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9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Die geprüfte Zahl</a:t>
            </a:r>
            <a:endParaRPr lang="de-CH" sz="900" dirty="0"/>
          </a:p>
        </p:txBody>
      </p:sp>
      <p:sp>
        <p:nvSpPr>
          <p:cNvPr id="24" name="Text 22"/>
          <p:cNvSpPr/>
          <p:nvPr/>
        </p:nvSpPr>
        <p:spPr>
          <a:xfrm>
            <a:off x="8434800" y="2080800"/>
            <a:ext cx="31824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26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+4,6 %</a:t>
            </a:r>
            <a:endParaRPr lang="de-CH" sz="2600" dirty="0"/>
          </a:p>
        </p:txBody>
      </p:sp>
      <p:sp>
        <p:nvSpPr>
          <p:cNvPr id="25" name="Text 23"/>
          <p:cNvSpPr/>
          <p:nvPr/>
        </p:nvSpPr>
        <p:spPr>
          <a:xfrm>
            <a:off x="8434800" y="2566800"/>
            <a:ext cx="3182400" cy="6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Bereinigter Wert mit Rechenweg im Anhang.</a:t>
            </a:r>
            <a:endParaRPr lang="de-CH" sz="1000" dirty="0"/>
          </a:p>
        </p:txBody>
      </p:sp>
      <p:sp>
        <p:nvSpPr>
          <p:cNvPr id="26" name="Text 24"/>
          <p:cNvSpPr/>
          <p:nvPr/>
        </p:nvSpPr>
        <p:spPr>
          <a:xfrm>
            <a:off x="334800" y="3769200"/>
            <a:ext cx="6768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25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Verlauf mit und ohne Sondereffekt</a:t>
            </a:r>
            <a:endParaRPr lang="de-CH" sz="1250" dirty="0"/>
          </a:p>
        </p:txBody>
      </p:sp>
      <p:graphicFrame>
        <p:nvGraphicFramePr>
          <p:cNvPr id="27" name="Chart 0" descr=""/>
          <p:cNvGraphicFramePr/>
          <p:nvPr/>
        </p:nvGraphicFramePr>
        <p:xfrm>
          <a:off x="334800" y="4129200"/>
          <a:ext cx="6300000" cy="16200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28" name="Shape 25"/>
          <p:cNvSpPr/>
          <p:nvPr/>
        </p:nvSpPr>
        <p:spPr>
          <a:xfrm>
            <a:off x="7362000" y="4093200"/>
            <a:ext cx="4498920" cy="1656000"/>
          </a:xfrm>
          <a:prstGeom prst="rect">
            <a:avLst/>
          </a:prstGeom>
          <a:solidFill>
            <a:srgbClr val="E8EBF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7599600" y="4276800"/>
            <a:ext cx="402372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3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Unabhängige Gegenproben</a:t>
            </a:r>
            <a:endParaRPr lang="de-CH" sz="1300" dirty="0"/>
          </a:p>
        </p:txBody>
      </p:sp>
      <p:sp>
        <p:nvSpPr>
          <p:cNvPr id="30" name="Text 27"/>
          <p:cNvSpPr/>
          <p:nvPr/>
        </p:nvSpPr>
        <p:spPr>
          <a:xfrm>
            <a:off x="7599600" y="4705200"/>
            <a:ext cx="402372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Zweite Quelle, konsistente Messung und explizite Restunsicherheit.</a:t>
            </a:r>
            <a:endParaRPr lang="de-CH" sz="1050" dirty="0"/>
          </a:p>
        </p:txBody>
      </p:sp>
      <p:sp>
        <p:nvSpPr>
          <p:cNvPr id="31" name="Text 28"/>
          <p:cNvSpPr/>
          <p:nvPr/>
        </p:nvSpPr>
        <p:spPr>
          <a:xfrm>
            <a:off x="10765800" y="149040"/>
            <a:ext cx="1225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Framework</a:t>
            </a:r>
            <a:endParaRPr lang="de-CH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12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34800" y="189000"/>
            <a:ext cx="9108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3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Entscheid-Register</a:t>
            </a:r>
            <a:endParaRPr lang="de-CH" sz="3000" dirty="0"/>
          </a:p>
        </p:txBody>
      </p:sp>
      <p:sp>
        <p:nvSpPr>
          <p:cNvPr id="4" name="Text 2"/>
          <p:cNvSpPr/>
          <p:nvPr/>
        </p:nvSpPr>
        <p:spPr>
          <a:xfrm>
            <a:off x="334800" y="1078920"/>
            <a:ext cx="11340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Illustrative Beispieldaten · keine Aussagen über ein reales Projekt</a:t>
            </a:r>
            <a:endParaRPr lang="de-CH" sz="1150" dirty="0"/>
          </a:p>
        </p:txBody>
      </p:sp>
      <p:sp>
        <p:nvSpPr>
          <p:cNvPr id="5" name="Shape 3"/>
          <p:cNvSpPr/>
          <p:nvPr/>
        </p:nvSpPr>
        <p:spPr>
          <a:xfrm>
            <a:off x="0" y="6308640"/>
            <a:ext cx="12192120" cy="28440"/>
          </a:xfrm>
          <a:prstGeom prst="rect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34800" y="6416640"/>
            <a:ext cx="5364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08</a:t>
            </a:r>
            <a:endParaRPr lang="de-CH" sz="1000" dirty="0"/>
          </a:p>
        </p:txBody>
      </p:sp>
      <p:sp>
        <p:nvSpPr>
          <p:cNvPr id="7" name="Text 5"/>
          <p:cNvSpPr/>
          <p:nvPr/>
        </p:nvSpPr>
        <p:spPr>
          <a:xfrm>
            <a:off x="960120" y="6419160"/>
            <a:ext cx="10882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Quelle: Framework-Beispieldaten · durch Projektbelege ersetzen</a:t>
            </a:r>
            <a:endParaRPr lang="de-CH" sz="800" dirty="0"/>
          </a:p>
        </p:txBody>
      </p:sp>
      <p:sp>
        <p:nvSpPr>
          <p:cNvPr id="8" name="Text 6"/>
          <p:cNvSpPr/>
          <p:nvPr/>
        </p:nvSpPr>
        <p:spPr>
          <a:xfrm>
            <a:off x="334800" y="1537200"/>
            <a:ext cx="540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E1</a:t>
            </a:r>
            <a:endParaRPr lang="de-CH" sz="1100" dirty="0"/>
          </a:p>
        </p:txBody>
      </p:sp>
      <p:sp>
        <p:nvSpPr>
          <p:cNvPr id="9" name="Shape 7"/>
          <p:cNvSpPr/>
          <p:nvPr/>
        </p:nvSpPr>
        <p:spPr>
          <a:xfrm>
            <a:off x="1044000" y="1537200"/>
            <a:ext cx="864000" cy="216000"/>
          </a:xfrm>
          <a:prstGeom prst="roundRect">
            <a:avLst/>
          </a:prstGeom>
          <a:solidFill>
            <a:srgbClr val="A21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80000" y="1569600"/>
            <a:ext cx="792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ENTSCHEID</a:t>
            </a:r>
            <a:endParaRPr lang="de-CH" sz="800" dirty="0"/>
          </a:p>
        </p:txBody>
      </p:sp>
      <p:sp>
        <p:nvSpPr>
          <p:cNvPr id="11" name="Text 9"/>
          <p:cNvSpPr/>
          <p:nvPr/>
        </p:nvSpPr>
        <p:spPr>
          <a:xfrm>
            <a:off x="2232000" y="1537200"/>
            <a:ext cx="9360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25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Die nächste Phase freigeben</a:t>
            </a:r>
            <a:endParaRPr lang="de-CH" sz="1250" dirty="0"/>
          </a:p>
        </p:txBody>
      </p:sp>
      <p:sp>
        <p:nvSpPr>
          <p:cNvPr id="12" name="Text 10"/>
          <p:cNvSpPr/>
          <p:nvPr/>
        </p:nvSpPr>
        <p:spPr>
          <a:xfrm>
            <a:off x="2232000" y="1879200"/>
            <a:ext cx="93600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Begründung, Wirkung und Tragweite des Beschlusses.</a:t>
            </a:r>
            <a:endParaRPr lang="de-CH" sz="1000" dirty="0"/>
          </a:p>
        </p:txBody>
      </p:sp>
      <p:sp>
        <p:nvSpPr>
          <p:cNvPr id="13" name="Shape 11"/>
          <p:cNvSpPr/>
          <p:nvPr/>
        </p:nvSpPr>
        <p:spPr>
          <a:xfrm>
            <a:off x="334800" y="2383200"/>
            <a:ext cx="11520000" cy="10800"/>
          </a:xfrm>
          <a:prstGeom prst="rect">
            <a:avLst/>
          </a:prstGeom>
          <a:solidFill>
            <a:srgbClr val="CED2D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34800" y="2491200"/>
            <a:ext cx="540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A1</a:t>
            </a:r>
            <a:endParaRPr lang="de-CH" sz="1100" dirty="0"/>
          </a:p>
        </p:txBody>
      </p:sp>
      <p:sp>
        <p:nvSpPr>
          <p:cNvPr id="15" name="Shape 13"/>
          <p:cNvSpPr/>
          <p:nvPr/>
        </p:nvSpPr>
        <p:spPr>
          <a:xfrm>
            <a:off x="1044000" y="2491200"/>
            <a:ext cx="864000" cy="216000"/>
          </a:xfrm>
          <a:prstGeom prst="roundRect">
            <a:avLst/>
          </a:prstGeom>
          <a:solidFill>
            <a:srgbClr val="75500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080000" y="2523600"/>
            <a:ext cx="792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AUFTRAG</a:t>
            </a:r>
            <a:endParaRPr lang="de-CH" sz="800" dirty="0"/>
          </a:p>
        </p:txBody>
      </p:sp>
      <p:sp>
        <p:nvSpPr>
          <p:cNvPr id="17" name="Text 15"/>
          <p:cNvSpPr/>
          <p:nvPr/>
        </p:nvSpPr>
        <p:spPr>
          <a:xfrm>
            <a:off x="2232000" y="2491200"/>
            <a:ext cx="9360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25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Die Abhängigkeit klären</a:t>
            </a:r>
            <a:endParaRPr lang="de-CH" sz="1250" dirty="0"/>
          </a:p>
        </p:txBody>
      </p:sp>
      <p:sp>
        <p:nvSpPr>
          <p:cNvPr id="18" name="Text 16"/>
          <p:cNvSpPr/>
          <p:nvPr/>
        </p:nvSpPr>
        <p:spPr>
          <a:xfrm>
            <a:off x="2232000" y="2833200"/>
            <a:ext cx="93600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Verantwortung und Termin sind ausdrücklich festgehalten.</a:t>
            </a:r>
            <a:endParaRPr lang="de-CH" sz="1000" dirty="0"/>
          </a:p>
        </p:txBody>
      </p:sp>
      <p:sp>
        <p:nvSpPr>
          <p:cNvPr id="19" name="Shape 17"/>
          <p:cNvSpPr/>
          <p:nvPr/>
        </p:nvSpPr>
        <p:spPr>
          <a:xfrm>
            <a:off x="334800" y="3337200"/>
            <a:ext cx="11520000" cy="10800"/>
          </a:xfrm>
          <a:prstGeom prst="rect">
            <a:avLst/>
          </a:prstGeom>
          <a:solidFill>
            <a:srgbClr val="CED2D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34800" y="3445200"/>
            <a:ext cx="540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A2</a:t>
            </a:r>
            <a:endParaRPr lang="de-CH" sz="1100" dirty="0"/>
          </a:p>
        </p:txBody>
      </p:sp>
      <p:sp>
        <p:nvSpPr>
          <p:cNvPr id="21" name="Shape 19"/>
          <p:cNvSpPr/>
          <p:nvPr/>
        </p:nvSpPr>
        <p:spPr>
          <a:xfrm>
            <a:off x="1044000" y="3445200"/>
            <a:ext cx="864000" cy="216000"/>
          </a:xfrm>
          <a:prstGeom prst="roundRect">
            <a:avLst/>
          </a:prstGeom>
          <a:solidFill>
            <a:srgbClr val="75500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080000" y="3477600"/>
            <a:ext cx="792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AUFTRAG</a:t>
            </a:r>
            <a:endParaRPr lang="de-CH" sz="800" dirty="0"/>
          </a:p>
        </p:txBody>
      </p:sp>
      <p:sp>
        <p:nvSpPr>
          <p:cNvPr id="23" name="Text 21"/>
          <p:cNvSpPr/>
          <p:nvPr/>
        </p:nvSpPr>
        <p:spPr>
          <a:xfrm>
            <a:off x="2232000" y="3445200"/>
            <a:ext cx="9360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25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Die Betriebsübergabe vorbereiten</a:t>
            </a:r>
            <a:endParaRPr lang="de-CH" sz="1250" dirty="0"/>
          </a:p>
        </p:txBody>
      </p:sp>
      <p:sp>
        <p:nvSpPr>
          <p:cNvPr id="24" name="Text 22"/>
          <p:cNvSpPr/>
          <p:nvPr/>
        </p:nvSpPr>
        <p:spPr>
          <a:xfrm>
            <a:off x="2232000" y="3787200"/>
            <a:ext cx="93600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Abnahmekriterien bilden die Grundlage der Übergabe.</a:t>
            </a:r>
            <a:endParaRPr lang="de-CH" sz="1000" dirty="0"/>
          </a:p>
        </p:txBody>
      </p:sp>
      <p:sp>
        <p:nvSpPr>
          <p:cNvPr id="25" name="Shape 23"/>
          <p:cNvSpPr/>
          <p:nvPr/>
        </p:nvSpPr>
        <p:spPr>
          <a:xfrm>
            <a:off x="334800" y="4291200"/>
            <a:ext cx="11520000" cy="10800"/>
          </a:xfrm>
          <a:prstGeom prst="rect">
            <a:avLst/>
          </a:prstGeom>
          <a:solidFill>
            <a:srgbClr val="CED2D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334800" y="4399200"/>
            <a:ext cx="540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O1</a:t>
            </a:r>
            <a:endParaRPr lang="de-CH" sz="1100" dirty="0"/>
          </a:p>
        </p:txBody>
      </p:sp>
      <p:sp>
        <p:nvSpPr>
          <p:cNvPr id="27" name="Shape 25"/>
          <p:cNvSpPr/>
          <p:nvPr/>
        </p:nvSpPr>
        <p:spPr>
          <a:xfrm>
            <a:off x="1044000" y="4399200"/>
            <a:ext cx="864000" cy="216000"/>
          </a:xfrm>
          <a:prstGeom prst="roundRect">
            <a:avLst/>
          </a:prstGeom>
          <a:solidFill>
            <a:srgbClr val="75500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1080000" y="4431600"/>
            <a:ext cx="792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ZU KLÄREN</a:t>
            </a:r>
            <a:endParaRPr lang="de-CH" sz="800" dirty="0"/>
          </a:p>
        </p:txBody>
      </p:sp>
      <p:sp>
        <p:nvSpPr>
          <p:cNvPr id="29" name="Text 27"/>
          <p:cNvSpPr/>
          <p:nvPr/>
        </p:nvSpPr>
        <p:spPr>
          <a:xfrm>
            <a:off x="2232000" y="4399200"/>
            <a:ext cx="9360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25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Die offene Frage beantworten</a:t>
            </a:r>
            <a:endParaRPr lang="de-CH" sz="1250" dirty="0"/>
          </a:p>
        </p:txBody>
      </p:sp>
      <p:sp>
        <p:nvSpPr>
          <p:cNvPr id="30" name="Text 28"/>
          <p:cNvSpPr/>
          <p:nvPr/>
        </p:nvSpPr>
        <p:spPr>
          <a:xfrm>
            <a:off x="2232000" y="4741200"/>
            <a:ext cx="93600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Fehlender Beleg wird sichtbar nachgeführt.</a:t>
            </a:r>
            <a:endParaRPr lang="de-CH" sz="1000" dirty="0"/>
          </a:p>
        </p:txBody>
      </p:sp>
      <p:sp>
        <p:nvSpPr>
          <p:cNvPr id="31" name="Text 29"/>
          <p:cNvSpPr/>
          <p:nvPr/>
        </p:nvSpPr>
        <p:spPr>
          <a:xfrm>
            <a:off x="10765800" y="149040"/>
            <a:ext cx="1225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Framework</a:t>
            </a:r>
            <a:endParaRPr lang="de-CH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12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34800" y="189000"/>
            <a:ext cx="9108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3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Management-Summary</a:t>
            </a:r>
            <a:endParaRPr lang="de-CH" sz="3000" dirty="0"/>
          </a:p>
        </p:txBody>
      </p:sp>
      <p:sp>
        <p:nvSpPr>
          <p:cNvPr id="4" name="Text 2"/>
          <p:cNvSpPr/>
          <p:nvPr/>
        </p:nvSpPr>
        <p:spPr>
          <a:xfrm>
            <a:off x="334800" y="1078920"/>
            <a:ext cx="11340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Illustrative Beispieldaten · keine Aussagen über ein reales Projekt</a:t>
            </a:r>
            <a:endParaRPr lang="de-CH" sz="1150" dirty="0"/>
          </a:p>
        </p:txBody>
      </p:sp>
      <p:sp>
        <p:nvSpPr>
          <p:cNvPr id="5" name="Shape 3"/>
          <p:cNvSpPr/>
          <p:nvPr/>
        </p:nvSpPr>
        <p:spPr>
          <a:xfrm>
            <a:off x="0" y="6308640"/>
            <a:ext cx="12192120" cy="28440"/>
          </a:xfrm>
          <a:prstGeom prst="rect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34800" y="6416640"/>
            <a:ext cx="5364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09</a:t>
            </a:r>
            <a:endParaRPr lang="de-CH" sz="1000" dirty="0"/>
          </a:p>
        </p:txBody>
      </p:sp>
      <p:sp>
        <p:nvSpPr>
          <p:cNvPr id="7" name="Text 5"/>
          <p:cNvSpPr/>
          <p:nvPr/>
        </p:nvSpPr>
        <p:spPr>
          <a:xfrm>
            <a:off x="960120" y="6419160"/>
            <a:ext cx="10882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Quelle: Framework-Beispieldaten · durch Projektbelege ersetzen</a:t>
            </a:r>
            <a:endParaRPr lang="de-CH" sz="800" dirty="0"/>
          </a:p>
        </p:txBody>
      </p:sp>
      <p:sp>
        <p:nvSpPr>
          <p:cNvPr id="8" name="Shape 6"/>
          <p:cNvSpPr/>
          <p:nvPr/>
        </p:nvSpPr>
        <p:spPr>
          <a:xfrm>
            <a:off x="334800" y="1573200"/>
            <a:ext cx="68400" cy="529200"/>
          </a:xfrm>
          <a:prstGeom prst="rect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50800" y="1537200"/>
            <a:ext cx="1296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950" b="1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Geliefert</a:t>
            </a:r>
            <a:endParaRPr lang="de-CH" sz="950" dirty="0"/>
          </a:p>
        </p:txBody>
      </p:sp>
      <p:sp>
        <p:nvSpPr>
          <p:cNvPr id="10" name="Text 8"/>
          <p:cNvSpPr/>
          <p:nvPr/>
        </p:nvSpPr>
        <p:spPr>
          <a:xfrm>
            <a:off x="1954800" y="1537200"/>
            <a:ext cx="4500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3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Ein Baustein ist produktiv</a:t>
            </a:r>
            <a:endParaRPr lang="de-CH" sz="1300" dirty="0"/>
          </a:p>
        </p:txBody>
      </p:sp>
      <p:sp>
        <p:nvSpPr>
          <p:cNvPr id="11" name="Text 9"/>
          <p:cNvSpPr/>
          <p:nvPr/>
        </p:nvSpPr>
        <p:spPr>
          <a:xfrm>
            <a:off x="6670800" y="1537200"/>
            <a:ext cx="5184000" cy="5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Die Funktion steht den Nutzenden zur Verfügung.</a:t>
            </a:r>
            <a:endParaRPr lang="de-CH" sz="1050" dirty="0"/>
          </a:p>
        </p:txBody>
      </p:sp>
      <p:sp>
        <p:nvSpPr>
          <p:cNvPr id="12" name="Shape 10"/>
          <p:cNvSpPr/>
          <p:nvPr/>
        </p:nvSpPr>
        <p:spPr>
          <a:xfrm>
            <a:off x="334800" y="2142000"/>
            <a:ext cx="11520000" cy="10800"/>
          </a:xfrm>
          <a:prstGeom prst="rect">
            <a:avLst/>
          </a:prstGeom>
          <a:solidFill>
            <a:srgbClr val="CED2D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34800" y="2286000"/>
            <a:ext cx="68400" cy="529200"/>
          </a:xfrm>
          <a:prstGeom prst="rect">
            <a:avLst/>
          </a:prstGeom>
          <a:solidFill>
            <a:srgbClr val="1263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50800" y="2250000"/>
            <a:ext cx="1296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950" b="1" dirty="0">
                <a:solidFill>
                  <a:srgbClr val="1263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Verbessert</a:t>
            </a:r>
            <a:endParaRPr lang="de-CH" sz="950" dirty="0"/>
          </a:p>
        </p:txBody>
      </p:sp>
      <p:sp>
        <p:nvSpPr>
          <p:cNvPr id="15" name="Text 13"/>
          <p:cNvSpPr/>
          <p:nvPr/>
        </p:nvSpPr>
        <p:spPr>
          <a:xfrm>
            <a:off x="1954800" y="2250000"/>
            <a:ext cx="4500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3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Ein Messwert hat sich erholt</a:t>
            </a:r>
            <a:endParaRPr lang="de-CH" sz="1300" dirty="0"/>
          </a:p>
        </p:txBody>
      </p:sp>
      <p:sp>
        <p:nvSpPr>
          <p:cNvPr id="16" name="Text 14"/>
          <p:cNvSpPr/>
          <p:nvPr/>
        </p:nvSpPr>
        <p:spPr>
          <a:xfrm>
            <a:off x="6670800" y="2250000"/>
            <a:ext cx="5184000" cy="5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Vergleich und Zeitraum machen die Änderung prüfbar.</a:t>
            </a:r>
            <a:endParaRPr lang="de-CH" sz="1050" dirty="0"/>
          </a:p>
        </p:txBody>
      </p:sp>
      <p:sp>
        <p:nvSpPr>
          <p:cNvPr id="17" name="Shape 15"/>
          <p:cNvSpPr/>
          <p:nvPr/>
        </p:nvSpPr>
        <p:spPr>
          <a:xfrm>
            <a:off x="334800" y="2854800"/>
            <a:ext cx="11520000" cy="10800"/>
          </a:xfrm>
          <a:prstGeom prst="rect">
            <a:avLst/>
          </a:prstGeom>
          <a:solidFill>
            <a:srgbClr val="CED2D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34800" y="2998800"/>
            <a:ext cx="68400" cy="529200"/>
          </a:xfrm>
          <a:prstGeom prst="rect">
            <a:avLst/>
          </a:prstGeom>
          <a:solidFill>
            <a:srgbClr val="75500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50800" y="2962800"/>
            <a:ext cx="1296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950" b="1" dirty="0">
                <a:solidFill>
                  <a:srgbClr val="755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Zu klären</a:t>
            </a:r>
            <a:endParaRPr lang="de-CH" sz="950" dirty="0"/>
          </a:p>
        </p:txBody>
      </p:sp>
      <p:sp>
        <p:nvSpPr>
          <p:cNvPr id="20" name="Text 18"/>
          <p:cNvSpPr/>
          <p:nvPr/>
        </p:nvSpPr>
        <p:spPr>
          <a:xfrm>
            <a:off x="1954800" y="2962800"/>
            <a:ext cx="4500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3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Eine Abhängigkeit ist offen</a:t>
            </a:r>
            <a:endParaRPr lang="de-CH" sz="1300" dirty="0"/>
          </a:p>
        </p:txBody>
      </p:sp>
      <p:sp>
        <p:nvSpPr>
          <p:cNvPr id="21" name="Text 19"/>
          <p:cNvSpPr/>
          <p:nvPr/>
        </p:nvSpPr>
        <p:spPr>
          <a:xfrm>
            <a:off x="6670800" y="2962800"/>
            <a:ext cx="5184000" cy="5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Die zuständige Person klärt die Voraussetzung.</a:t>
            </a:r>
            <a:endParaRPr lang="de-CH" sz="1050" dirty="0"/>
          </a:p>
        </p:txBody>
      </p:sp>
      <p:sp>
        <p:nvSpPr>
          <p:cNvPr id="22" name="Shape 20"/>
          <p:cNvSpPr/>
          <p:nvPr/>
        </p:nvSpPr>
        <p:spPr>
          <a:xfrm>
            <a:off x="334800" y="3567600"/>
            <a:ext cx="11520000" cy="10800"/>
          </a:xfrm>
          <a:prstGeom prst="rect">
            <a:avLst/>
          </a:prstGeom>
          <a:solidFill>
            <a:srgbClr val="CED2D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34800" y="3711600"/>
            <a:ext cx="68400" cy="529200"/>
          </a:xfrm>
          <a:prstGeom prst="rect">
            <a:avLst/>
          </a:prstGeom>
          <a:solidFill>
            <a:srgbClr val="1726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50800" y="3675600"/>
            <a:ext cx="1296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950" b="1" dirty="0">
                <a:solidFill>
                  <a:srgbClr val="1726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Unterwegs</a:t>
            </a:r>
            <a:endParaRPr lang="de-CH" sz="950" dirty="0"/>
          </a:p>
        </p:txBody>
      </p:sp>
      <p:sp>
        <p:nvSpPr>
          <p:cNvPr id="25" name="Text 23"/>
          <p:cNvSpPr/>
          <p:nvPr/>
        </p:nvSpPr>
        <p:spPr>
          <a:xfrm>
            <a:off x="1954800" y="3675600"/>
            <a:ext cx="4500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3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Die nächste Etappe ist terminiert</a:t>
            </a:r>
            <a:endParaRPr lang="de-CH" sz="1300" dirty="0"/>
          </a:p>
        </p:txBody>
      </p:sp>
      <p:sp>
        <p:nvSpPr>
          <p:cNvPr id="26" name="Text 24"/>
          <p:cNvSpPr/>
          <p:nvPr/>
        </p:nvSpPr>
        <p:spPr>
          <a:xfrm>
            <a:off x="6670800" y="3675600"/>
            <a:ext cx="5184000" cy="5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Der nächste Liefertermin steht im Projektplan.</a:t>
            </a:r>
            <a:endParaRPr lang="de-CH" sz="1050" dirty="0"/>
          </a:p>
        </p:txBody>
      </p:sp>
      <p:sp>
        <p:nvSpPr>
          <p:cNvPr id="27" name="Shape 25"/>
          <p:cNvSpPr/>
          <p:nvPr/>
        </p:nvSpPr>
        <p:spPr>
          <a:xfrm>
            <a:off x="334800" y="4280400"/>
            <a:ext cx="11520000" cy="10800"/>
          </a:xfrm>
          <a:prstGeom prst="rect">
            <a:avLst/>
          </a:prstGeom>
          <a:solidFill>
            <a:srgbClr val="CED2D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334800" y="4424400"/>
            <a:ext cx="68400" cy="529200"/>
          </a:xfrm>
          <a:prstGeom prst="rect">
            <a:avLst/>
          </a:prstGeom>
          <a:solidFill>
            <a:srgbClr val="A21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50800" y="4388400"/>
            <a:ext cx="1296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950" b="1" dirty="0">
                <a:solidFill>
                  <a:srgbClr val="A21B3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Risiko</a:t>
            </a:r>
            <a:endParaRPr lang="de-CH" sz="950" dirty="0"/>
          </a:p>
        </p:txBody>
      </p:sp>
      <p:sp>
        <p:nvSpPr>
          <p:cNvPr id="30" name="Text 28"/>
          <p:cNvSpPr/>
          <p:nvPr/>
        </p:nvSpPr>
        <p:spPr>
          <a:xfrm>
            <a:off x="1954800" y="4388400"/>
            <a:ext cx="4500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3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Eine Frist braucht einen Entscheid</a:t>
            </a:r>
            <a:endParaRPr lang="de-CH" sz="1300" dirty="0"/>
          </a:p>
        </p:txBody>
      </p:sp>
      <p:sp>
        <p:nvSpPr>
          <p:cNvPr id="31" name="Text 29"/>
          <p:cNvSpPr/>
          <p:nvPr/>
        </p:nvSpPr>
        <p:spPr>
          <a:xfrm>
            <a:off x="6670800" y="4388400"/>
            <a:ext cx="5184000" cy="5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Der Entscheid bestimmt den weiteren Ablauf.</a:t>
            </a:r>
            <a:endParaRPr lang="de-CH" sz="1050" dirty="0"/>
          </a:p>
        </p:txBody>
      </p:sp>
      <p:sp>
        <p:nvSpPr>
          <p:cNvPr id="32" name="Shape 30"/>
          <p:cNvSpPr/>
          <p:nvPr/>
        </p:nvSpPr>
        <p:spPr>
          <a:xfrm>
            <a:off x="334800" y="5137200"/>
            <a:ext cx="11520000" cy="936000"/>
          </a:xfrm>
          <a:prstGeom prst="rect">
            <a:avLst/>
          </a:prstGeom>
          <a:solidFill>
            <a:srgbClr val="EEEF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572400" y="5245200"/>
            <a:ext cx="11044800" cy="1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Woran heute entschieden wird</a:t>
            </a:r>
            <a:endParaRPr lang="de-CH" sz="1100" dirty="0"/>
          </a:p>
        </p:txBody>
      </p:sp>
      <p:sp>
        <p:nvSpPr>
          <p:cNvPr id="34" name="Text 32"/>
          <p:cNvSpPr/>
          <p:nvPr/>
        </p:nvSpPr>
        <p:spPr>
          <a:xfrm>
            <a:off x="572400" y="5475600"/>
            <a:ext cx="110448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Entscheid E1: Frist     Auftrag A1: Verantwortung     Offen O1: Rückfrage</a:t>
            </a:r>
            <a:endParaRPr lang="de-CH" sz="1050" dirty="0"/>
          </a:p>
        </p:txBody>
      </p:sp>
      <p:sp>
        <p:nvSpPr>
          <p:cNvPr id="35" name="Text 33"/>
          <p:cNvSpPr/>
          <p:nvPr/>
        </p:nvSpPr>
        <p:spPr>
          <a:xfrm>
            <a:off x="10765800" y="149040"/>
            <a:ext cx="1225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Framework</a:t>
            </a:r>
            <a:endParaRPr lang="de-CH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12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2120" cy="6308640"/>
          </a:xfrm>
          <a:prstGeom prst="rect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34800" y="432000"/>
            <a:ext cx="93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30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Fragen und nächste Schritte</a:t>
            </a:r>
            <a:endParaRPr lang="de-CH" sz="3000" dirty="0"/>
          </a:p>
        </p:txBody>
      </p:sp>
      <p:sp>
        <p:nvSpPr>
          <p:cNvPr id="5" name="Text 3"/>
          <p:cNvSpPr/>
          <p:nvPr/>
        </p:nvSpPr>
        <p:spPr>
          <a:xfrm>
            <a:off x="334800" y="1476000"/>
            <a:ext cx="936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24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Kontakt · Verantwortliche Person</a:t>
            </a:r>
            <a:endParaRPr lang="de-CH" sz="2400" dirty="0"/>
          </a:p>
        </p:txBody>
      </p:sp>
      <p:sp>
        <p:nvSpPr>
          <p:cNvPr id="6" name="Text 4"/>
          <p:cNvSpPr/>
          <p:nvPr/>
        </p:nvSpPr>
        <p:spPr>
          <a:xfrm>
            <a:off x="334800" y="5256000"/>
            <a:ext cx="10080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Bildslot · eigenes Motiv gemäss Brand-Vorgaben</a:t>
            </a:r>
            <a:endParaRPr lang="de-CH" sz="1100" dirty="0"/>
          </a:p>
        </p:txBody>
      </p:sp>
      <p:sp>
        <p:nvSpPr>
          <p:cNvPr id="7" name="Text 5"/>
          <p:cNvSpPr/>
          <p:nvPr/>
        </p:nvSpPr>
        <p:spPr>
          <a:xfrm>
            <a:off x="10765800" y="149040"/>
            <a:ext cx="1225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Framework</a:t>
            </a:r>
            <a:endParaRPr lang="de-CH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Inter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Framework · gremien-review</dc:title>
  <dc:subject>PptxGenJS Presentation</dc:subject>
  <dc:creator>Design Framework</dc:creator>
  <cp:lastModifiedBy>Design Framework</cp:lastModifiedBy>
  <cp:revision>1</cp:revision>
  <dcterms:created xsi:type="dcterms:W3CDTF">2026-10-11T23:58:21Z</dcterms:created>
  <dcterms:modified xsi:type="dcterms:W3CDTF">2026-10-11T23:58:21Z</dcterms:modified>
</cp:coreProperties>
</file>