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cover-foto.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karten-steckbrief.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zwei-grosskarten.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textbox-tabelle.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entscheid-register.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Illustrative Beispieldaten, keine Projektfakten. Brand: neutral. Typ: foto-schluss. Layout: Atlas. Originalfotos vor Verwendung ergänzen.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2120" cy="63086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34800" y="432000"/>
            <a:ext cx="93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Projektübersicht</a:t>
            </a:r>
            <a:endParaRPr lang="de-CH" sz="3000" dirty="0"/>
          </a:p>
        </p:txBody>
      </p:sp>
      <p:sp>
        <p:nvSpPr>
          <p:cNvPr id="5" name="Text 3"/>
          <p:cNvSpPr/>
          <p:nvPr/>
        </p:nvSpPr>
        <p:spPr>
          <a:xfrm>
            <a:off x="334800" y="1476000"/>
            <a:ext cx="936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Management-Briefing · Musterinhalt</a:t>
            </a:r>
            <a:endParaRPr lang="de-CH" sz="2400" dirty="0"/>
          </a:p>
        </p:txBody>
      </p:sp>
      <p:sp>
        <p:nvSpPr>
          <p:cNvPr id="6" name="Text 4"/>
          <p:cNvSpPr/>
          <p:nvPr/>
        </p:nvSpPr>
        <p:spPr>
          <a:xfrm>
            <a:off x="334800" y="5256000"/>
            <a:ext cx="10080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Bildslot · eigenes Motiv gemäss Brand-Vorgaben</a:t>
            </a:r>
            <a:endParaRPr lang="de-CH" sz="1100" dirty="0"/>
          </a:p>
        </p:txBody>
      </p:sp>
      <p:sp>
        <p:nvSpPr>
          <p:cNvPr id="7" name="Text 5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Karten-Steckbrief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3657600" cy="2196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2400" y="1720800"/>
            <a:ext cx="3182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Projektquelle</a:t>
            </a:r>
            <a:endParaRPr lang="de-CH" sz="1300" dirty="0"/>
          </a:p>
        </p:txBody>
      </p:sp>
      <p:sp>
        <p:nvSpPr>
          <p:cNvPr id="10" name="Text 8"/>
          <p:cNvSpPr/>
          <p:nvPr/>
        </p:nvSpPr>
        <p:spPr>
          <a:xfrm>
            <a:off x="572400" y="2149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ROLLE</a:t>
            </a:r>
            <a:endParaRPr lang="de-CH" sz="800" dirty="0"/>
          </a:p>
        </p:txBody>
      </p:sp>
      <p:sp>
        <p:nvSpPr>
          <p:cNvPr id="11" name="Text 9"/>
          <p:cNvSpPr/>
          <p:nvPr/>
        </p:nvSpPr>
        <p:spPr>
          <a:xfrm>
            <a:off x="572400" y="2300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Fachliche Evidenz</a:t>
            </a:r>
            <a:endParaRPr lang="de-CH" sz="1050" dirty="0"/>
          </a:p>
        </p:txBody>
      </p:sp>
      <p:sp>
        <p:nvSpPr>
          <p:cNvPr id="12" name="Text 10"/>
          <p:cNvSpPr/>
          <p:nvPr/>
        </p:nvSpPr>
        <p:spPr>
          <a:xfrm>
            <a:off x="572400" y="2635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SCHNITTSTELLE</a:t>
            </a:r>
            <a:endParaRPr lang="de-CH" sz="800" dirty="0"/>
          </a:p>
        </p:txBody>
      </p:sp>
      <p:sp>
        <p:nvSpPr>
          <p:cNvPr id="13" name="Text 11"/>
          <p:cNvSpPr/>
          <p:nvPr/>
        </p:nvSpPr>
        <p:spPr>
          <a:xfrm>
            <a:off x="572400" y="2786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Versionierte API</a:t>
            </a:r>
            <a:endParaRPr lang="de-CH" sz="1050" dirty="0"/>
          </a:p>
        </p:txBody>
      </p:sp>
      <p:sp>
        <p:nvSpPr>
          <p:cNvPr id="14" name="Text 12"/>
          <p:cNvSpPr/>
          <p:nvPr/>
        </p:nvSpPr>
        <p:spPr>
          <a:xfrm>
            <a:off x="572400" y="3121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MESSPUNKT</a:t>
            </a:r>
            <a:endParaRPr lang="de-CH" sz="800" dirty="0"/>
          </a:p>
        </p:txBody>
      </p:sp>
      <p:sp>
        <p:nvSpPr>
          <p:cNvPr id="15" name="Text 13"/>
          <p:cNvSpPr/>
          <p:nvPr/>
        </p:nvSpPr>
        <p:spPr>
          <a:xfrm>
            <a:off x="572400" y="3272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Abruf</a:t>
            </a:r>
            <a:endParaRPr lang="de-CH" sz="1050" dirty="0"/>
          </a:p>
        </p:txBody>
      </p:sp>
      <p:sp>
        <p:nvSpPr>
          <p:cNvPr id="16" name="Shape 14"/>
          <p:cNvSpPr/>
          <p:nvPr/>
        </p:nvSpPr>
        <p:spPr>
          <a:xfrm>
            <a:off x="4266000" y="1537200"/>
            <a:ext cx="3657600" cy="2196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03600" y="1720800"/>
            <a:ext cx="3182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Unabhängige Gegenprobe</a:t>
            </a:r>
            <a:endParaRPr lang="de-CH" sz="1300" dirty="0"/>
          </a:p>
        </p:txBody>
      </p:sp>
      <p:sp>
        <p:nvSpPr>
          <p:cNvPr id="18" name="Text 16"/>
          <p:cNvSpPr/>
          <p:nvPr/>
        </p:nvSpPr>
        <p:spPr>
          <a:xfrm>
            <a:off x="4503600" y="2149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ROLLE</a:t>
            </a:r>
            <a:endParaRPr lang="de-CH" sz="800" dirty="0"/>
          </a:p>
        </p:txBody>
      </p:sp>
      <p:sp>
        <p:nvSpPr>
          <p:cNvPr id="19" name="Text 17"/>
          <p:cNvSpPr/>
          <p:nvPr/>
        </p:nvSpPr>
        <p:spPr>
          <a:xfrm>
            <a:off x="4503600" y="2300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Fachliche Evidenz</a:t>
            </a:r>
            <a:endParaRPr lang="de-CH" sz="1050" dirty="0"/>
          </a:p>
        </p:txBody>
      </p:sp>
      <p:sp>
        <p:nvSpPr>
          <p:cNvPr id="20" name="Text 18"/>
          <p:cNvSpPr/>
          <p:nvPr/>
        </p:nvSpPr>
        <p:spPr>
          <a:xfrm>
            <a:off x="4503600" y="2635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SCHNITTSTELLE</a:t>
            </a:r>
            <a:endParaRPr lang="de-CH" sz="800" dirty="0"/>
          </a:p>
        </p:txBody>
      </p:sp>
      <p:sp>
        <p:nvSpPr>
          <p:cNvPr id="21" name="Text 19"/>
          <p:cNvSpPr/>
          <p:nvPr/>
        </p:nvSpPr>
        <p:spPr>
          <a:xfrm>
            <a:off x="4503600" y="2786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Versionierte API</a:t>
            </a:r>
            <a:endParaRPr lang="de-CH" sz="1050" dirty="0"/>
          </a:p>
        </p:txBody>
      </p:sp>
      <p:sp>
        <p:nvSpPr>
          <p:cNvPr id="22" name="Text 20"/>
          <p:cNvSpPr/>
          <p:nvPr/>
        </p:nvSpPr>
        <p:spPr>
          <a:xfrm>
            <a:off x="4503600" y="3121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MESSPUNKT</a:t>
            </a:r>
            <a:endParaRPr lang="de-CH" sz="800" dirty="0"/>
          </a:p>
        </p:txBody>
      </p:sp>
      <p:sp>
        <p:nvSpPr>
          <p:cNvPr id="23" name="Text 21"/>
          <p:cNvSpPr/>
          <p:nvPr/>
        </p:nvSpPr>
        <p:spPr>
          <a:xfrm>
            <a:off x="4503600" y="3272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Abruf</a:t>
            </a:r>
            <a:endParaRPr lang="de-CH" sz="1050" dirty="0"/>
          </a:p>
        </p:txBody>
      </p:sp>
      <p:sp>
        <p:nvSpPr>
          <p:cNvPr id="24" name="Shape 22"/>
          <p:cNvSpPr/>
          <p:nvPr/>
        </p:nvSpPr>
        <p:spPr>
          <a:xfrm>
            <a:off x="8197200" y="1537200"/>
            <a:ext cx="3657600" cy="2196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434800" y="1720800"/>
            <a:ext cx="3182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Betriebsquelle</a:t>
            </a:r>
            <a:endParaRPr lang="de-CH" sz="1300" dirty="0"/>
          </a:p>
        </p:txBody>
      </p:sp>
      <p:sp>
        <p:nvSpPr>
          <p:cNvPr id="26" name="Text 24"/>
          <p:cNvSpPr/>
          <p:nvPr/>
        </p:nvSpPr>
        <p:spPr>
          <a:xfrm>
            <a:off x="8434800" y="2149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ROLLE</a:t>
            </a:r>
            <a:endParaRPr lang="de-CH" sz="800" dirty="0"/>
          </a:p>
        </p:txBody>
      </p:sp>
      <p:sp>
        <p:nvSpPr>
          <p:cNvPr id="27" name="Text 25"/>
          <p:cNvSpPr/>
          <p:nvPr/>
        </p:nvSpPr>
        <p:spPr>
          <a:xfrm>
            <a:off x="8434800" y="2300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Fachliche Evidenz</a:t>
            </a:r>
            <a:endParaRPr lang="de-CH" sz="1050" dirty="0"/>
          </a:p>
        </p:txBody>
      </p:sp>
      <p:sp>
        <p:nvSpPr>
          <p:cNvPr id="28" name="Text 26"/>
          <p:cNvSpPr/>
          <p:nvPr/>
        </p:nvSpPr>
        <p:spPr>
          <a:xfrm>
            <a:off x="8434800" y="2635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SCHNITTSTELLE</a:t>
            </a:r>
            <a:endParaRPr lang="de-CH" sz="800" dirty="0"/>
          </a:p>
        </p:txBody>
      </p:sp>
      <p:sp>
        <p:nvSpPr>
          <p:cNvPr id="29" name="Text 27"/>
          <p:cNvSpPr/>
          <p:nvPr/>
        </p:nvSpPr>
        <p:spPr>
          <a:xfrm>
            <a:off x="8434800" y="2786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Versionierte API</a:t>
            </a:r>
            <a:endParaRPr lang="de-CH" sz="1050" dirty="0"/>
          </a:p>
        </p:txBody>
      </p:sp>
      <p:sp>
        <p:nvSpPr>
          <p:cNvPr id="30" name="Text 28"/>
          <p:cNvSpPr/>
          <p:nvPr/>
        </p:nvSpPr>
        <p:spPr>
          <a:xfrm>
            <a:off x="8434800" y="3121200"/>
            <a:ext cx="3182400" cy="1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MESSPUNKT</a:t>
            </a:r>
            <a:endParaRPr lang="de-CH" sz="800" dirty="0"/>
          </a:p>
        </p:txBody>
      </p:sp>
      <p:sp>
        <p:nvSpPr>
          <p:cNvPr id="31" name="Text 29"/>
          <p:cNvSpPr/>
          <p:nvPr/>
        </p:nvSpPr>
        <p:spPr>
          <a:xfrm>
            <a:off x="8434800" y="3272400"/>
            <a:ext cx="31824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Dokumentierter Abruf</a:t>
            </a:r>
            <a:endParaRPr lang="de-CH" sz="1050" dirty="0"/>
          </a:p>
        </p:txBody>
      </p:sp>
      <p:sp>
        <p:nvSpPr>
          <p:cNvPr id="32" name="Shape 30"/>
          <p:cNvSpPr/>
          <p:nvPr/>
        </p:nvSpPr>
        <p:spPr>
          <a:xfrm>
            <a:off x="334800" y="4032000"/>
            <a:ext cx="11520000" cy="684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72400" y="4140000"/>
            <a:ext cx="11044800" cy="1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Steht fest</a:t>
            </a:r>
            <a:endParaRPr lang="de-CH" sz="1100" dirty="0"/>
          </a:p>
        </p:txBody>
      </p:sp>
      <p:sp>
        <p:nvSpPr>
          <p:cNvPr id="34" name="Text 32"/>
          <p:cNvSpPr/>
          <p:nvPr/>
        </p:nvSpPr>
        <p:spPr>
          <a:xfrm>
            <a:off x="572400" y="4370400"/>
            <a:ext cx="110448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belegter Befund bildet die gemeinsame Ausgangslage.</a:t>
            </a:r>
            <a:endParaRPr lang="de-CH" sz="1050" dirty="0"/>
          </a:p>
        </p:txBody>
      </p:sp>
      <p:sp>
        <p:nvSpPr>
          <p:cNvPr id="35" name="Shape 33"/>
          <p:cNvSpPr/>
          <p:nvPr/>
        </p:nvSpPr>
        <p:spPr>
          <a:xfrm>
            <a:off x="334800" y="4860000"/>
            <a:ext cx="11520000" cy="684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572400" y="4968000"/>
            <a:ext cx="11044800" cy="1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Noch zu klären</a:t>
            </a:r>
            <a:endParaRPr lang="de-CH" sz="1100" dirty="0"/>
          </a:p>
        </p:txBody>
      </p:sp>
      <p:sp>
        <p:nvSpPr>
          <p:cNvPr id="37" name="Text 35"/>
          <p:cNvSpPr/>
          <p:nvPr/>
        </p:nvSpPr>
        <p:spPr>
          <a:xfrm>
            <a:off x="572400" y="5198400"/>
            <a:ext cx="110448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Fehlende Angaben werden mit Verantwortung nachgeführt.</a:t>
            </a:r>
            <a:endParaRPr lang="de-CH" sz="1050" dirty="0"/>
          </a:p>
        </p:txBody>
      </p:sp>
      <p:sp>
        <p:nvSpPr>
          <p:cNvPr id="38" name="Text 36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Zwei Grosskarten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Shape 6"/>
          <p:cNvSpPr/>
          <p:nvPr/>
        </p:nvSpPr>
        <p:spPr>
          <a:xfrm>
            <a:off x="334800" y="1537200"/>
            <a:ext cx="5669280" cy="4536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72400" y="1720800"/>
            <a:ext cx="51940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Ausgangslage, belegt</a:t>
            </a:r>
            <a:endParaRPr lang="de-CH" sz="1300" dirty="0"/>
          </a:p>
        </p:txBody>
      </p:sp>
      <p:sp>
        <p:nvSpPr>
          <p:cNvPr id="10" name="Text 8"/>
          <p:cNvSpPr/>
          <p:nvPr/>
        </p:nvSpPr>
        <p:spPr>
          <a:xfrm>
            <a:off x="572400" y="2185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VERFAHREN HEUTE</a:t>
            </a:r>
            <a:endParaRPr lang="de-CH" sz="800" dirty="0"/>
          </a:p>
        </p:txBody>
      </p:sp>
      <p:sp>
        <p:nvSpPr>
          <p:cNvPr id="11" name="Text 9"/>
          <p:cNvSpPr/>
          <p:nvPr/>
        </p:nvSpPr>
        <p:spPr>
          <a:xfrm>
            <a:off x="572400" y="2365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Drei getrennte Abläufe</a:t>
            </a:r>
            <a:endParaRPr lang="de-CH" sz="1100" dirty="0"/>
          </a:p>
        </p:txBody>
      </p:sp>
      <p:sp>
        <p:nvSpPr>
          <p:cNvPr id="12" name="Text 10"/>
          <p:cNvSpPr/>
          <p:nvPr/>
        </p:nvSpPr>
        <p:spPr>
          <a:xfrm>
            <a:off x="572400" y="2779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AUFWAND PRO FALL</a:t>
            </a:r>
            <a:endParaRPr lang="de-CH" sz="800" dirty="0"/>
          </a:p>
        </p:txBody>
      </p:sp>
      <p:sp>
        <p:nvSpPr>
          <p:cNvPr id="13" name="Text 11"/>
          <p:cNvSpPr/>
          <p:nvPr/>
        </p:nvSpPr>
        <p:spPr>
          <a:xfrm>
            <a:off x="572400" y="2959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 Minuten · Beispiel</a:t>
            </a:r>
            <a:endParaRPr lang="de-CH" sz="1100" dirty="0"/>
          </a:p>
        </p:txBody>
      </p:sp>
      <p:sp>
        <p:nvSpPr>
          <p:cNvPr id="14" name="Text 12"/>
          <p:cNvSpPr/>
          <p:nvPr/>
        </p:nvSpPr>
        <p:spPr>
          <a:xfrm>
            <a:off x="572400" y="3373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FEHLERQUOTE</a:t>
            </a:r>
            <a:endParaRPr lang="de-CH" sz="800" dirty="0"/>
          </a:p>
        </p:txBody>
      </p:sp>
      <p:sp>
        <p:nvSpPr>
          <p:cNvPr id="15" name="Text 13"/>
          <p:cNvSpPr/>
          <p:nvPr/>
        </p:nvSpPr>
        <p:spPr>
          <a:xfrm>
            <a:off x="572400" y="3553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4,8 % · Beispiel</a:t>
            </a:r>
            <a:endParaRPr lang="de-CH" sz="1100" dirty="0"/>
          </a:p>
        </p:txBody>
      </p:sp>
      <p:sp>
        <p:nvSpPr>
          <p:cNvPr id="16" name="Text 14"/>
          <p:cNvSpPr/>
          <p:nvPr/>
        </p:nvSpPr>
        <p:spPr>
          <a:xfrm>
            <a:off x="572400" y="3967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DATENSTAND</a:t>
            </a:r>
            <a:endParaRPr lang="de-CH" sz="800" dirty="0"/>
          </a:p>
        </p:txBody>
      </p:sp>
      <p:sp>
        <p:nvSpPr>
          <p:cNvPr id="17" name="Text 15"/>
          <p:cNvSpPr/>
          <p:nvPr/>
        </p:nvSpPr>
        <p:spPr>
          <a:xfrm>
            <a:off x="572400" y="4147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Abrufdatum und Beleg</a:t>
            </a:r>
            <a:endParaRPr lang="de-CH" sz="1100" dirty="0"/>
          </a:p>
        </p:txBody>
      </p:sp>
      <p:sp>
        <p:nvSpPr>
          <p:cNvPr id="18" name="Text 16"/>
          <p:cNvSpPr/>
          <p:nvPr/>
        </p:nvSpPr>
        <p:spPr>
          <a:xfrm>
            <a:off x="572400" y="5065200"/>
            <a:ext cx="5194080" cy="6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Alle Werte sind Beispieldaten, durch Projektbelege zu ersetzen.</a:t>
            </a:r>
            <a:endParaRPr lang="de-CH" sz="1050" dirty="0"/>
          </a:p>
        </p:txBody>
      </p:sp>
      <p:sp>
        <p:nvSpPr>
          <p:cNvPr id="19" name="Shape 17"/>
          <p:cNvSpPr/>
          <p:nvPr/>
        </p:nvSpPr>
        <p:spPr>
          <a:xfrm>
            <a:off x="6192000" y="1537200"/>
            <a:ext cx="5669280" cy="4536000"/>
          </a:xfrm>
          <a:prstGeom prst="rect">
            <a:avLst/>
          </a:prstGeom>
          <a:solidFill>
            <a:srgbClr val="E8EBF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29600" y="1720800"/>
            <a:ext cx="519408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Das Ziel, gedeutet</a:t>
            </a:r>
            <a:endParaRPr lang="de-CH" sz="1300" dirty="0"/>
          </a:p>
        </p:txBody>
      </p:sp>
      <p:sp>
        <p:nvSpPr>
          <p:cNvPr id="21" name="Text 19"/>
          <p:cNvSpPr/>
          <p:nvPr/>
        </p:nvSpPr>
        <p:spPr>
          <a:xfrm>
            <a:off x="6429600" y="2185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FÄHIGKEIT</a:t>
            </a:r>
            <a:endParaRPr lang="de-CH" sz="800" dirty="0"/>
          </a:p>
        </p:txBody>
      </p:sp>
      <p:sp>
        <p:nvSpPr>
          <p:cNvPr id="22" name="Text 20"/>
          <p:cNvSpPr/>
          <p:nvPr/>
        </p:nvSpPr>
        <p:spPr>
          <a:xfrm>
            <a:off x="6429600" y="2365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abgestimmter Ablauf</a:t>
            </a:r>
            <a:endParaRPr lang="de-CH" sz="1100" dirty="0"/>
          </a:p>
        </p:txBody>
      </p:sp>
      <p:sp>
        <p:nvSpPr>
          <p:cNvPr id="23" name="Text 21"/>
          <p:cNvSpPr/>
          <p:nvPr/>
        </p:nvSpPr>
        <p:spPr>
          <a:xfrm>
            <a:off x="6429600" y="2779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ERFOLGSKRITERIUM</a:t>
            </a:r>
            <a:endParaRPr lang="de-CH" sz="800" dirty="0"/>
          </a:p>
        </p:txBody>
      </p:sp>
      <p:sp>
        <p:nvSpPr>
          <p:cNvPr id="24" name="Text 22"/>
          <p:cNvSpPr/>
          <p:nvPr/>
        </p:nvSpPr>
        <p:spPr>
          <a:xfrm>
            <a:off x="6429600" y="2959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Ein messbarer Effekt</a:t>
            </a:r>
            <a:endParaRPr lang="de-CH" sz="1100" dirty="0"/>
          </a:p>
        </p:txBody>
      </p:sp>
      <p:sp>
        <p:nvSpPr>
          <p:cNvPr id="25" name="Text 23"/>
          <p:cNvSpPr/>
          <p:nvPr/>
        </p:nvSpPr>
        <p:spPr>
          <a:xfrm>
            <a:off x="6429600" y="3373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VORAUSSETZUNG</a:t>
            </a:r>
            <a:endParaRPr lang="de-CH" sz="800" dirty="0"/>
          </a:p>
        </p:txBody>
      </p:sp>
      <p:sp>
        <p:nvSpPr>
          <p:cNvPr id="26" name="Text 24"/>
          <p:cNvSpPr/>
          <p:nvPr/>
        </p:nvSpPr>
        <p:spPr>
          <a:xfrm>
            <a:off x="6429600" y="3553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Schulung und Betriebsübergabe</a:t>
            </a:r>
            <a:endParaRPr lang="de-CH" sz="1100" dirty="0"/>
          </a:p>
        </p:txBody>
      </p:sp>
      <p:sp>
        <p:nvSpPr>
          <p:cNvPr id="27" name="Text 25"/>
          <p:cNvSpPr/>
          <p:nvPr/>
        </p:nvSpPr>
        <p:spPr>
          <a:xfrm>
            <a:off x="6429600" y="3967200"/>
            <a:ext cx="5194080" cy="1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UNSICHERHEIT</a:t>
            </a:r>
            <a:endParaRPr lang="de-CH" sz="800" dirty="0"/>
          </a:p>
        </p:txBody>
      </p:sp>
      <p:sp>
        <p:nvSpPr>
          <p:cNvPr id="28" name="Text 26"/>
          <p:cNvSpPr/>
          <p:nvPr/>
        </p:nvSpPr>
        <p:spPr>
          <a:xfrm>
            <a:off x="6429600" y="4147200"/>
            <a:ext cx="519408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Übergangsbetrieb bleibt zu prüfen</a:t>
            </a:r>
            <a:endParaRPr lang="de-CH" sz="1100" dirty="0"/>
          </a:p>
        </p:txBody>
      </p:sp>
      <p:sp>
        <p:nvSpPr>
          <p:cNvPr id="29" name="Text 27"/>
          <p:cNvSpPr/>
          <p:nvPr/>
        </p:nvSpPr>
        <p:spPr>
          <a:xfrm>
            <a:off x="6429600" y="5065200"/>
            <a:ext cx="5194080" cy="6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Ziel und Annahmen sind ausdrücklich als Deutung gekennzeichnet.</a:t>
            </a:r>
            <a:endParaRPr lang="de-CH" sz="1050" dirty="0"/>
          </a:p>
        </p:txBody>
      </p:sp>
      <p:sp>
        <p:nvSpPr>
          <p:cNvPr id="30" name="Text 28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Textbox-Tabelle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537200"/>
            <a:ext cx="2736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KENNZAHL</a:t>
            </a:r>
            <a:endParaRPr lang="de-CH" sz="850" dirty="0"/>
          </a:p>
        </p:txBody>
      </p:sp>
      <p:sp>
        <p:nvSpPr>
          <p:cNvPr id="9" name="Text 7"/>
          <p:cNvSpPr/>
          <p:nvPr/>
        </p:nvSpPr>
        <p:spPr>
          <a:xfrm>
            <a:off x="3240000" y="1537200"/>
            <a:ext cx="1512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VORPERIODE</a:t>
            </a:r>
            <a:endParaRPr lang="de-CH" sz="850" dirty="0"/>
          </a:p>
        </p:txBody>
      </p:sp>
      <p:sp>
        <p:nvSpPr>
          <p:cNvPr id="10" name="Text 8"/>
          <p:cNvSpPr/>
          <p:nvPr/>
        </p:nvSpPr>
        <p:spPr>
          <a:xfrm>
            <a:off x="4896000" y="1537200"/>
            <a:ext cx="1512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AKTUELL</a:t>
            </a:r>
            <a:endParaRPr lang="de-CH" sz="850" dirty="0"/>
          </a:p>
        </p:txBody>
      </p:sp>
      <p:sp>
        <p:nvSpPr>
          <p:cNvPr id="11" name="Text 9"/>
          <p:cNvSpPr/>
          <p:nvPr/>
        </p:nvSpPr>
        <p:spPr>
          <a:xfrm>
            <a:off x="6552000" y="1537200"/>
            <a:ext cx="18720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85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ÄNDERUNG</a:t>
            </a:r>
            <a:endParaRPr lang="de-CH" sz="850" dirty="0"/>
          </a:p>
        </p:txBody>
      </p:sp>
      <p:sp>
        <p:nvSpPr>
          <p:cNvPr id="12" name="Shape 10"/>
          <p:cNvSpPr/>
          <p:nvPr/>
        </p:nvSpPr>
        <p:spPr>
          <a:xfrm>
            <a:off x="334800" y="1735200"/>
            <a:ext cx="8064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34800" y="1825200"/>
            <a:ext cx="273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Nutzung</a:t>
            </a:r>
            <a:endParaRPr lang="de-CH" sz="1100" dirty="0"/>
          </a:p>
        </p:txBody>
      </p:sp>
      <p:sp>
        <p:nvSpPr>
          <p:cNvPr id="14" name="Text 12"/>
          <p:cNvSpPr/>
          <p:nvPr/>
        </p:nvSpPr>
        <p:spPr>
          <a:xfrm>
            <a:off x="3240000" y="18252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5'240'000</a:t>
            </a:r>
            <a:endParaRPr lang="de-CH" sz="1100" dirty="0"/>
          </a:p>
        </p:txBody>
      </p:sp>
      <p:sp>
        <p:nvSpPr>
          <p:cNvPr id="15" name="Text 13"/>
          <p:cNvSpPr/>
          <p:nvPr/>
        </p:nvSpPr>
        <p:spPr>
          <a:xfrm>
            <a:off x="4896000" y="18252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5'010'000</a:t>
            </a:r>
            <a:endParaRPr lang="de-CH" sz="1100" dirty="0"/>
          </a:p>
        </p:txBody>
      </p:sp>
      <p:sp>
        <p:nvSpPr>
          <p:cNvPr id="16" name="Text 14"/>
          <p:cNvSpPr/>
          <p:nvPr/>
        </p:nvSpPr>
        <p:spPr>
          <a:xfrm>
            <a:off x="6552000" y="1825200"/>
            <a:ext cx="187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−4,4 %</a:t>
            </a:r>
            <a:endParaRPr lang="de-CH" sz="1100" dirty="0"/>
          </a:p>
        </p:txBody>
      </p:sp>
      <p:sp>
        <p:nvSpPr>
          <p:cNvPr id="17" name="Text 15"/>
          <p:cNvSpPr/>
          <p:nvPr/>
        </p:nvSpPr>
        <p:spPr>
          <a:xfrm>
            <a:off x="334800" y="2246400"/>
            <a:ext cx="273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Personen</a:t>
            </a:r>
            <a:endParaRPr lang="de-CH" sz="1100" dirty="0"/>
          </a:p>
        </p:txBody>
      </p:sp>
      <p:sp>
        <p:nvSpPr>
          <p:cNvPr id="18" name="Text 16"/>
          <p:cNvSpPr/>
          <p:nvPr/>
        </p:nvSpPr>
        <p:spPr>
          <a:xfrm>
            <a:off x="3240000" y="22464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2'890'000</a:t>
            </a:r>
            <a:endParaRPr lang="de-CH" sz="1100" dirty="0"/>
          </a:p>
        </p:txBody>
      </p:sp>
      <p:sp>
        <p:nvSpPr>
          <p:cNvPr id="19" name="Text 17"/>
          <p:cNvSpPr/>
          <p:nvPr/>
        </p:nvSpPr>
        <p:spPr>
          <a:xfrm>
            <a:off x="4896000" y="22464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2'760'000</a:t>
            </a:r>
            <a:endParaRPr lang="de-CH" sz="1100" dirty="0"/>
          </a:p>
        </p:txBody>
      </p:sp>
      <p:sp>
        <p:nvSpPr>
          <p:cNvPr id="20" name="Text 18"/>
          <p:cNvSpPr/>
          <p:nvPr/>
        </p:nvSpPr>
        <p:spPr>
          <a:xfrm>
            <a:off x="6552000" y="2246400"/>
            <a:ext cx="187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−4,5 %</a:t>
            </a:r>
            <a:endParaRPr lang="de-CH" sz="1100" dirty="0"/>
          </a:p>
        </p:txBody>
      </p:sp>
      <p:sp>
        <p:nvSpPr>
          <p:cNvPr id="21" name="Shape 19"/>
          <p:cNvSpPr/>
          <p:nvPr/>
        </p:nvSpPr>
        <p:spPr>
          <a:xfrm>
            <a:off x="226800" y="2595600"/>
            <a:ext cx="8280000" cy="3672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34800" y="2667600"/>
            <a:ext cx="273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Aufrufe</a:t>
            </a:r>
            <a:endParaRPr lang="de-CH" sz="1100" dirty="0"/>
          </a:p>
        </p:txBody>
      </p:sp>
      <p:sp>
        <p:nvSpPr>
          <p:cNvPr id="23" name="Text 21"/>
          <p:cNvSpPr/>
          <p:nvPr/>
        </p:nvSpPr>
        <p:spPr>
          <a:xfrm>
            <a:off x="3240000" y="26676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15'740'000</a:t>
            </a:r>
            <a:endParaRPr lang="de-CH" sz="1100" dirty="0"/>
          </a:p>
        </p:txBody>
      </p:sp>
      <p:sp>
        <p:nvSpPr>
          <p:cNvPr id="24" name="Text 22"/>
          <p:cNvSpPr/>
          <p:nvPr/>
        </p:nvSpPr>
        <p:spPr>
          <a:xfrm>
            <a:off x="4896000" y="26676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14'680'000</a:t>
            </a:r>
            <a:endParaRPr lang="de-CH" sz="1100" dirty="0"/>
          </a:p>
        </p:txBody>
      </p:sp>
      <p:sp>
        <p:nvSpPr>
          <p:cNvPr id="25" name="Text 23"/>
          <p:cNvSpPr/>
          <p:nvPr/>
        </p:nvSpPr>
        <p:spPr>
          <a:xfrm>
            <a:off x="6552000" y="2667600"/>
            <a:ext cx="187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−6,7 %</a:t>
            </a:r>
            <a:endParaRPr lang="de-CH" sz="1100" dirty="0"/>
          </a:p>
        </p:txBody>
      </p:sp>
      <p:sp>
        <p:nvSpPr>
          <p:cNvPr id="26" name="Text 24"/>
          <p:cNvSpPr/>
          <p:nvPr/>
        </p:nvSpPr>
        <p:spPr>
          <a:xfrm>
            <a:off x="334800" y="3088800"/>
            <a:ext cx="273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Anfragen</a:t>
            </a:r>
            <a:endParaRPr lang="de-CH" sz="1100" dirty="0"/>
          </a:p>
        </p:txBody>
      </p:sp>
      <p:sp>
        <p:nvSpPr>
          <p:cNvPr id="27" name="Text 25"/>
          <p:cNvSpPr/>
          <p:nvPr/>
        </p:nvSpPr>
        <p:spPr>
          <a:xfrm>
            <a:off x="3240000" y="30888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812'204</a:t>
            </a:r>
            <a:endParaRPr lang="de-CH" sz="1100" dirty="0"/>
          </a:p>
        </p:txBody>
      </p:sp>
      <p:sp>
        <p:nvSpPr>
          <p:cNvPr id="28" name="Text 26"/>
          <p:cNvSpPr/>
          <p:nvPr/>
        </p:nvSpPr>
        <p:spPr>
          <a:xfrm>
            <a:off x="4896000" y="30888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848'551</a:t>
            </a:r>
            <a:endParaRPr lang="de-CH" sz="1100" dirty="0"/>
          </a:p>
        </p:txBody>
      </p:sp>
      <p:sp>
        <p:nvSpPr>
          <p:cNvPr id="29" name="Text 27"/>
          <p:cNvSpPr/>
          <p:nvPr/>
        </p:nvSpPr>
        <p:spPr>
          <a:xfrm>
            <a:off x="6552000" y="3088800"/>
            <a:ext cx="187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4,5 %</a:t>
            </a:r>
            <a:endParaRPr lang="de-CH" sz="1100" dirty="0"/>
          </a:p>
        </p:txBody>
      </p:sp>
      <p:sp>
        <p:nvSpPr>
          <p:cNvPr id="30" name="Shape 28"/>
          <p:cNvSpPr/>
          <p:nvPr/>
        </p:nvSpPr>
        <p:spPr>
          <a:xfrm>
            <a:off x="334800" y="3535200"/>
            <a:ext cx="8064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34800" y="3625200"/>
            <a:ext cx="2736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Total</a:t>
            </a:r>
            <a:endParaRPr lang="de-CH" sz="1100" dirty="0"/>
          </a:p>
        </p:txBody>
      </p:sp>
      <p:sp>
        <p:nvSpPr>
          <p:cNvPr id="32" name="Text 30"/>
          <p:cNvSpPr/>
          <p:nvPr/>
        </p:nvSpPr>
        <p:spPr>
          <a:xfrm>
            <a:off x="3240000" y="36252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24'682'204</a:t>
            </a:r>
            <a:endParaRPr lang="de-CH" sz="1100" dirty="0"/>
          </a:p>
        </p:txBody>
      </p:sp>
      <p:sp>
        <p:nvSpPr>
          <p:cNvPr id="33" name="Text 31"/>
          <p:cNvSpPr/>
          <p:nvPr/>
        </p:nvSpPr>
        <p:spPr>
          <a:xfrm>
            <a:off x="4896000" y="3625200"/>
            <a:ext cx="1512000" cy="2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de-CH" altLang="en-US" sz="11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23'298'551</a:t>
            </a:r>
            <a:endParaRPr lang="de-CH" sz="1100" dirty="0"/>
          </a:p>
        </p:txBody>
      </p:sp>
      <p:sp>
        <p:nvSpPr>
          <p:cNvPr id="34" name="Shape 32"/>
          <p:cNvSpPr/>
          <p:nvPr/>
        </p:nvSpPr>
        <p:spPr>
          <a:xfrm>
            <a:off x="8856000" y="1537200"/>
            <a:ext cx="2998800" cy="2592000"/>
          </a:xfrm>
          <a:prstGeom prst="rect">
            <a:avLst/>
          </a:prstGeom>
          <a:solidFill>
            <a:srgbClr val="EEEFF4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9093600" y="1720800"/>
            <a:ext cx="25236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3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Zahlen einordnen</a:t>
            </a:r>
            <a:endParaRPr lang="de-CH" sz="1300" dirty="0"/>
          </a:p>
        </p:txBody>
      </p:sp>
      <p:sp>
        <p:nvSpPr>
          <p:cNvPr id="36" name="Text 34"/>
          <p:cNvSpPr/>
          <p:nvPr/>
        </p:nvSpPr>
        <p:spPr>
          <a:xfrm>
            <a:off x="9093600" y="2149200"/>
            <a:ext cx="2523600" cy="18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Werte rechtsbündig. Veränderung neutral, echte Alarme separat. Exakte Werte und Vergleichsperiode bleiben sichtbar.</a:t>
            </a:r>
            <a:endParaRPr lang="de-CH" sz="1050" dirty="0"/>
          </a:p>
        </p:txBody>
      </p:sp>
      <p:sp>
        <p:nvSpPr>
          <p:cNvPr id="37" name="Text 35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34800" y="189000"/>
            <a:ext cx="910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Entscheid-Register</a:t>
            </a:r>
            <a:endParaRPr lang="de-CH" sz="3000" dirty="0"/>
          </a:p>
        </p:txBody>
      </p:sp>
      <p:sp>
        <p:nvSpPr>
          <p:cNvPr id="4" name="Text 2"/>
          <p:cNvSpPr/>
          <p:nvPr/>
        </p:nvSpPr>
        <p:spPr>
          <a:xfrm>
            <a:off x="334800" y="1078920"/>
            <a:ext cx="11340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5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Beispieldaten · keine Aussagen über ein reales Projekt</a:t>
            </a:r>
            <a:endParaRPr lang="de-CH" sz="1150" dirty="0"/>
          </a:p>
        </p:txBody>
      </p:sp>
      <p:sp>
        <p:nvSpPr>
          <p:cNvPr id="5" name="Shape 3"/>
          <p:cNvSpPr/>
          <p:nvPr/>
        </p:nvSpPr>
        <p:spPr>
          <a:xfrm>
            <a:off x="0" y="6308640"/>
            <a:ext cx="12192120" cy="284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34800" y="6416640"/>
            <a:ext cx="5364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de-CH" sz="1000" dirty="0"/>
          </a:p>
        </p:txBody>
      </p:sp>
      <p:sp>
        <p:nvSpPr>
          <p:cNvPr id="7" name="Text 5"/>
          <p:cNvSpPr/>
          <p:nvPr/>
        </p:nvSpPr>
        <p:spPr>
          <a:xfrm>
            <a:off x="960120" y="6419160"/>
            <a:ext cx="10882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8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Quelle: Framework-Beispieldaten · durch Projektbelege ersetzen</a:t>
            </a:r>
            <a:endParaRPr lang="de-CH" sz="800" dirty="0"/>
          </a:p>
        </p:txBody>
      </p:sp>
      <p:sp>
        <p:nvSpPr>
          <p:cNvPr id="8" name="Text 6"/>
          <p:cNvSpPr/>
          <p:nvPr/>
        </p:nvSpPr>
        <p:spPr>
          <a:xfrm>
            <a:off x="334800" y="1537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E1</a:t>
            </a:r>
            <a:endParaRPr lang="de-CH" sz="1100" dirty="0"/>
          </a:p>
        </p:txBody>
      </p:sp>
      <p:sp>
        <p:nvSpPr>
          <p:cNvPr id="9" name="Shape 7"/>
          <p:cNvSpPr/>
          <p:nvPr/>
        </p:nvSpPr>
        <p:spPr>
          <a:xfrm>
            <a:off x="1044000" y="1537200"/>
            <a:ext cx="864000" cy="216000"/>
          </a:xfrm>
          <a:prstGeom prst="roundRect">
            <a:avLst/>
          </a:prstGeom>
          <a:solidFill>
            <a:srgbClr val="A21B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80000" y="1569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ENTSCHEID</a:t>
            </a:r>
            <a:endParaRPr lang="de-CH" sz="800" dirty="0"/>
          </a:p>
        </p:txBody>
      </p:sp>
      <p:sp>
        <p:nvSpPr>
          <p:cNvPr id="11" name="Text 9"/>
          <p:cNvSpPr/>
          <p:nvPr/>
        </p:nvSpPr>
        <p:spPr>
          <a:xfrm>
            <a:off x="2232000" y="1537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nächste Phase freigeben</a:t>
            </a:r>
            <a:endParaRPr lang="de-CH" sz="1250" dirty="0"/>
          </a:p>
        </p:txBody>
      </p:sp>
      <p:sp>
        <p:nvSpPr>
          <p:cNvPr id="12" name="Text 10"/>
          <p:cNvSpPr/>
          <p:nvPr/>
        </p:nvSpPr>
        <p:spPr>
          <a:xfrm>
            <a:off x="2232000" y="1879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Begründung, Wirkung und Tragweite des Beschlusses.</a:t>
            </a:r>
            <a:endParaRPr lang="de-CH" sz="1000" dirty="0"/>
          </a:p>
        </p:txBody>
      </p:sp>
      <p:sp>
        <p:nvSpPr>
          <p:cNvPr id="13" name="Shape 11"/>
          <p:cNvSpPr/>
          <p:nvPr/>
        </p:nvSpPr>
        <p:spPr>
          <a:xfrm>
            <a:off x="334800" y="23832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34800" y="2491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A1</a:t>
            </a:r>
            <a:endParaRPr lang="de-CH" sz="1100" dirty="0"/>
          </a:p>
        </p:txBody>
      </p:sp>
      <p:sp>
        <p:nvSpPr>
          <p:cNvPr id="15" name="Shape 13"/>
          <p:cNvSpPr/>
          <p:nvPr/>
        </p:nvSpPr>
        <p:spPr>
          <a:xfrm>
            <a:off x="1044000" y="2491200"/>
            <a:ext cx="864000" cy="216000"/>
          </a:xfrm>
          <a:prstGeom prst="round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80000" y="2523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AUFTRAG</a:t>
            </a:r>
            <a:endParaRPr lang="de-CH" sz="800" dirty="0"/>
          </a:p>
        </p:txBody>
      </p:sp>
      <p:sp>
        <p:nvSpPr>
          <p:cNvPr id="17" name="Text 15"/>
          <p:cNvSpPr/>
          <p:nvPr/>
        </p:nvSpPr>
        <p:spPr>
          <a:xfrm>
            <a:off x="2232000" y="2491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Abhängigkeit klären</a:t>
            </a:r>
            <a:endParaRPr lang="de-CH" sz="1250" dirty="0"/>
          </a:p>
        </p:txBody>
      </p:sp>
      <p:sp>
        <p:nvSpPr>
          <p:cNvPr id="18" name="Text 16"/>
          <p:cNvSpPr/>
          <p:nvPr/>
        </p:nvSpPr>
        <p:spPr>
          <a:xfrm>
            <a:off x="2232000" y="2833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Verantwortung und Termin sind ausdrücklich festgehalten.</a:t>
            </a:r>
            <a:endParaRPr lang="de-CH" sz="1000" dirty="0"/>
          </a:p>
        </p:txBody>
      </p:sp>
      <p:sp>
        <p:nvSpPr>
          <p:cNvPr id="19" name="Shape 17"/>
          <p:cNvSpPr/>
          <p:nvPr/>
        </p:nvSpPr>
        <p:spPr>
          <a:xfrm>
            <a:off x="334800" y="33372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34800" y="3445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A2</a:t>
            </a:r>
            <a:endParaRPr lang="de-CH" sz="1100" dirty="0"/>
          </a:p>
        </p:txBody>
      </p:sp>
      <p:sp>
        <p:nvSpPr>
          <p:cNvPr id="21" name="Shape 19"/>
          <p:cNvSpPr/>
          <p:nvPr/>
        </p:nvSpPr>
        <p:spPr>
          <a:xfrm>
            <a:off x="1044000" y="3445200"/>
            <a:ext cx="864000" cy="216000"/>
          </a:xfrm>
          <a:prstGeom prst="round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80000" y="3477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AUFTRAG</a:t>
            </a:r>
            <a:endParaRPr lang="de-CH" sz="800" dirty="0"/>
          </a:p>
        </p:txBody>
      </p:sp>
      <p:sp>
        <p:nvSpPr>
          <p:cNvPr id="23" name="Text 21"/>
          <p:cNvSpPr/>
          <p:nvPr/>
        </p:nvSpPr>
        <p:spPr>
          <a:xfrm>
            <a:off x="2232000" y="3445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Betriebsübergabe vorbereiten</a:t>
            </a:r>
            <a:endParaRPr lang="de-CH" sz="1250" dirty="0"/>
          </a:p>
        </p:txBody>
      </p:sp>
      <p:sp>
        <p:nvSpPr>
          <p:cNvPr id="24" name="Text 22"/>
          <p:cNvSpPr/>
          <p:nvPr/>
        </p:nvSpPr>
        <p:spPr>
          <a:xfrm>
            <a:off x="2232000" y="3787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Abnahmekriterien bilden die Grundlage der Übergabe.</a:t>
            </a:r>
            <a:endParaRPr lang="de-CH" sz="1000" dirty="0"/>
          </a:p>
        </p:txBody>
      </p:sp>
      <p:sp>
        <p:nvSpPr>
          <p:cNvPr id="25" name="Shape 23"/>
          <p:cNvSpPr/>
          <p:nvPr/>
        </p:nvSpPr>
        <p:spPr>
          <a:xfrm>
            <a:off x="334800" y="4291200"/>
            <a:ext cx="11520000" cy="10800"/>
          </a:xfrm>
          <a:prstGeom prst="rect">
            <a:avLst/>
          </a:prstGeom>
          <a:solidFill>
            <a:srgbClr val="CED2D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34800" y="4399200"/>
            <a:ext cx="540000" cy="2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b="1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O1</a:t>
            </a:r>
            <a:endParaRPr lang="de-CH" sz="1100" dirty="0"/>
          </a:p>
        </p:txBody>
      </p:sp>
      <p:sp>
        <p:nvSpPr>
          <p:cNvPr id="27" name="Shape 25"/>
          <p:cNvSpPr/>
          <p:nvPr/>
        </p:nvSpPr>
        <p:spPr>
          <a:xfrm>
            <a:off x="1044000" y="4399200"/>
            <a:ext cx="864000" cy="216000"/>
          </a:xfrm>
          <a:prstGeom prst="roundRect">
            <a:avLst/>
          </a:prstGeom>
          <a:solidFill>
            <a:srgbClr val="75500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80000" y="4431600"/>
            <a:ext cx="792000" cy="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de-CH" altLang="en-US" sz="8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ZU KLÄREN</a:t>
            </a:r>
            <a:endParaRPr lang="de-CH" sz="800" dirty="0"/>
          </a:p>
        </p:txBody>
      </p:sp>
      <p:sp>
        <p:nvSpPr>
          <p:cNvPr id="29" name="Text 27"/>
          <p:cNvSpPr/>
          <p:nvPr/>
        </p:nvSpPr>
        <p:spPr>
          <a:xfrm>
            <a:off x="2232000" y="4399200"/>
            <a:ext cx="9360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250" b="1" dirty="0">
                <a:solidFill>
                  <a:srgbClr val="16181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Die offene Frage beantworten</a:t>
            </a:r>
            <a:endParaRPr lang="de-CH" sz="1250" dirty="0"/>
          </a:p>
        </p:txBody>
      </p:sp>
      <p:sp>
        <p:nvSpPr>
          <p:cNvPr id="30" name="Text 28"/>
          <p:cNvSpPr/>
          <p:nvPr/>
        </p:nvSpPr>
        <p:spPr>
          <a:xfrm>
            <a:off x="2232000" y="4741200"/>
            <a:ext cx="9360000" cy="3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000" dirty="0">
                <a:solidFill>
                  <a:srgbClr val="50586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Fehlender Beleg wird sichtbar nachgeführt.</a:t>
            </a:r>
            <a:endParaRPr lang="de-CH" sz="1000" dirty="0"/>
          </a:p>
        </p:txBody>
      </p:sp>
      <p:sp>
        <p:nvSpPr>
          <p:cNvPr id="31" name="Text 29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263B7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120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2192120" cy="6308640"/>
          </a:xfrm>
          <a:prstGeom prst="rect">
            <a:avLst/>
          </a:prstGeom>
          <a:solidFill>
            <a:srgbClr val="263B70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34800" y="432000"/>
            <a:ext cx="93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30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Fragen und nächste Schritte</a:t>
            </a:r>
            <a:endParaRPr lang="de-CH" sz="3000" dirty="0"/>
          </a:p>
        </p:txBody>
      </p:sp>
      <p:sp>
        <p:nvSpPr>
          <p:cNvPr id="5" name="Text 3"/>
          <p:cNvSpPr/>
          <p:nvPr/>
        </p:nvSpPr>
        <p:spPr>
          <a:xfrm>
            <a:off x="334800" y="1476000"/>
            <a:ext cx="936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24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Kontakt · Verantwortliche Person</a:t>
            </a:r>
            <a:endParaRPr lang="de-CH" sz="2400" dirty="0"/>
          </a:p>
        </p:txBody>
      </p:sp>
      <p:sp>
        <p:nvSpPr>
          <p:cNvPr id="6" name="Text 4"/>
          <p:cNvSpPr/>
          <p:nvPr/>
        </p:nvSpPr>
        <p:spPr>
          <a:xfrm>
            <a:off x="334800" y="5256000"/>
            <a:ext cx="10080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Bildslot · eigenes Motiv gemäss Brand-Vorgaben</a:t>
            </a:r>
            <a:endParaRPr lang="de-CH" sz="1100" dirty="0"/>
          </a:p>
        </p:txBody>
      </p:sp>
      <p:sp>
        <p:nvSpPr>
          <p:cNvPr id="7" name="Text 5"/>
          <p:cNvSpPr/>
          <p:nvPr/>
        </p:nvSpPr>
        <p:spPr>
          <a:xfrm>
            <a:off x="10765800" y="149040"/>
            <a:ext cx="1225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CH" altLang="en-US" sz="11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</a:t>
            </a:r>
            <a:endParaRPr lang="de-CH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Framework · entscheidungsvorlage</dc:title>
  <dc:subject>PptxGenJS Presentation</dc:subject>
  <dc:creator>Design Framework</dc:creator>
  <cp:lastModifiedBy>Design Framework</cp:lastModifiedBy>
  <cp:revision>1</cp:revision>
  <dcterms:created xsi:type="dcterms:W3CDTF">2026-10-11T23:58:21Z</dcterms:created>
  <dcterms:modified xsi:type="dcterms:W3CDTF">2026-10-11T23:58:21Z</dcterms:modified>
</cp:coreProperties>
</file>